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0" r:id="rId1"/>
  </p:sldMasterIdLst>
  <p:notesMasterIdLst>
    <p:notesMasterId r:id="rId43"/>
  </p:notesMasterIdLst>
  <p:sldIdLst>
    <p:sldId id="303" r:id="rId2"/>
    <p:sldId id="304" r:id="rId3"/>
    <p:sldId id="305" r:id="rId4"/>
    <p:sldId id="306" r:id="rId5"/>
    <p:sldId id="307" r:id="rId6"/>
    <p:sldId id="308" r:id="rId7"/>
    <p:sldId id="309" r:id="rId8"/>
    <p:sldId id="310" r:id="rId9"/>
    <p:sldId id="311" r:id="rId10"/>
    <p:sldId id="312" r:id="rId11"/>
    <p:sldId id="313" r:id="rId12"/>
    <p:sldId id="315" r:id="rId13"/>
    <p:sldId id="316" r:id="rId14"/>
    <p:sldId id="314" r:id="rId15"/>
    <p:sldId id="319" r:id="rId16"/>
    <p:sldId id="321" r:id="rId17"/>
    <p:sldId id="320" r:id="rId18"/>
    <p:sldId id="317" r:id="rId19"/>
    <p:sldId id="318" r:id="rId20"/>
    <p:sldId id="322" r:id="rId21"/>
    <p:sldId id="323" r:id="rId22"/>
    <p:sldId id="324" r:id="rId23"/>
    <p:sldId id="325" r:id="rId24"/>
    <p:sldId id="326" r:id="rId25"/>
    <p:sldId id="327" r:id="rId26"/>
    <p:sldId id="285"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0" r:id="rId40"/>
    <p:sldId id="268" r:id="rId41"/>
    <p:sldId id="269" r:id="rId4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53602" autoAdjust="0"/>
  </p:normalViewPr>
  <p:slideViewPr>
    <p:cSldViewPr>
      <p:cViewPr>
        <p:scale>
          <a:sx n="50" d="100"/>
          <a:sy n="50" d="100"/>
        </p:scale>
        <p:origin x="-2514" y="-72"/>
      </p:cViewPr>
      <p:guideLst>
        <p:guide orient="horz" pos="2160"/>
        <p:guide pos="2880"/>
      </p:guideLst>
    </p:cSldViewPr>
  </p:slideViewPr>
  <p:outlineViewPr>
    <p:cViewPr>
      <p:scale>
        <a:sx n="33" d="100"/>
        <a:sy n="33" d="100"/>
      </p:scale>
      <p:origin x="0" y="-16620"/>
    </p:cViewPr>
  </p:outlineViewPr>
  <p:notesTextViewPr>
    <p:cViewPr>
      <p:scale>
        <a:sx n="200" d="100"/>
        <a:sy n="200" d="100"/>
      </p:scale>
      <p:origin x="0" y="0"/>
    </p:cViewPr>
  </p:notesTextViewPr>
  <p:sorterViewPr>
    <p:cViewPr>
      <p:scale>
        <a:sx n="100" d="100"/>
        <a:sy n="100" d="100"/>
      </p:scale>
      <p:origin x="0" y="0"/>
    </p:cViewPr>
  </p:sorterViewPr>
  <p:notesViewPr>
    <p:cSldViewPr>
      <p:cViewPr varScale="1">
        <p:scale>
          <a:sx n="70" d="100"/>
          <a:sy n="70" d="100"/>
        </p:scale>
        <p:origin x="-321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1896241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What</a:t>
            </a:r>
            <a:r>
              <a:rPr lang="en-US" baseline="0" dirty="0" smtClean="0"/>
              <a:t> classroom discourse best supports learning?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open discussions prompted by open-ended teacher questions ("authentic teacher questions") in reading and literature instruction.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Specifically, previous</a:t>
            </a:r>
            <a:r>
              <a:rPr lang="en-US" baseline="0" dirty="0" smtClean="0"/>
              <a:t> research by </a:t>
            </a:r>
            <a:r>
              <a:rPr lang="en-US" baseline="0" dirty="0" err="1" smtClean="0"/>
              <a:t>Nystrand</a:t>
            </a:r>
            <a:r>
              <a:rPr lang="en-US" baseline="0" dirty="0" smtClean="0"/>
              <a:t> and colleagues has focused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Questions (Teacher and Student),</a:t>
            </a:r>
            <a:r>
              <a:rPr lang="en-US" sz="1100" baseline="0" dirty="0" smtClean="0"/>
              <a:t> their </a:t>
            </a:r>
            <a:r>
              <a:rPr lang="en-US" sz="1100" dirty="0" smtClean="0"/>
              <a:t>Authenticity and Uptake</a:t>
            </a:r>
            <a:endParaRPr lang="en-US" dirty="0"/>
          </a:p>
        </p:txBody>
      </p:sp>
    </p:spTree>
    <p:extLst>
      <p:ext uri="{BB962C8B-B14F-4D97-AF65-F5344CB8AC3E}">
        <p14:creationId xmlns:p14="http://schemas.microsoft.com/office/powerpoint/2010/main" val="929019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But what we’re working with is</a:t>
            </a:r>
            <a:r>
              <a:rPr lang="en-US" baseline="0" dirty="0" smtClean="0"/>
              <a:t> this</a:t>
            </a:r>
            <a:endParaRPr lang="en-US" dirty="0"/>
          </a:p>
        </p:txBody>
      </p:sp>
    </p:spTree>
    <p:extLst>
      <p:ext uri="{BB962C8B-B14F-4D97-AF65-F5344CB8AC3E}">
        <p14:creationId xmlns:p14="http://schemas.microsoft.com/office/powerpoint/2010/main" val="2031335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Authenticity is defined as the question for which the asker does not have a pre-scripted answer, i.e. open-ended questions. </a:t>
            </a:r>
            <a:endParaRPr lang="en-US"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For </a:t>
            </a:r>
            <a:r>
              <a:rPr lang="en-US" sz="1100" kern="1200" dirty="0" smtClean="0">
                <a:solidFill>
                  <a:schemeClr val="tx1"/>
                </a:solidFill>
                <a:effectLst/>
                <a:latin typeface="+mn-lt"/>
                <a:ea typeface="+mn-ea"/>
                <a:cs typeface="+mn-cs"/>
              </a:rPr>
              <a:t>example, “What was your reaction to the end of the story?” is an authentic question which leads to open-ended discussion, whereas questions such as “What was the father's name?” are not authentic.</a:t>
            </a:r>
            <a:endParaRPr lang="en-US" dirty="0" smtClean="0"/>
          </a:p>
          <a:p>
            <a:endParaRPr lang="en-US" dirty="0"/>
          </a:p>
        </p:txBody>
      </p:sp>
    </p:spTree>
    <p:extLst>
      <p:ext uri="{BB962C8B-B14F-4D97-AF65-F5344CB8AC3E}">
        <p14:creationId xmlns:p14="http://schemas.microsoft.com/office/powerpoint/2010/main" val="385004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Uptake in the context of dialogic instruction occurs when one asks a question about something that another person has said previously. </a:t>
            </a:r>
            <a:endParaRPr lang="en-US"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Uptake </a:t>
            </a:r>
            <a:r>
              <a:rPr lang="en-US" sz="1100" kern="1200" dirty="0" smtClean="0">
                <a:solidFill>
                  <a:schemeClr val="tx1"/>
                </a:solidFill>
                <a:effectLst/>
                <a:latin typeface="+mn-lt"/>
                <a:ea typeface="+mn-ea"/>
                <a:cs typeface="+mn-cs"/>
              </a:rPr>
              <a:t>of student ideas by the teacher therefore emphasizes the importance of students’ contribution. In previous work, these indicators were judged considering the question as an event as opposed to just the individual question.</a:t>
            </a:r>
            <a:endParaRPr lang="en-US" dirty="0" smtClean="0"/>
          </a:p>
          <a:p>
            <a:endParaRPr lang="en-US" dirty="0"/>
          </a:p>
        </p:txBody>
      </p:sp>
    </p:spTree>
    <p:extLst>
      <p:ext uri="{BB962C8B-B14F-4D97-AF65-F5344CB8AC3E}">
        <p14:creationId xmlns:p14="http://schemas.microsoft.com/office/powerpoint/2010/main" val="310542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100" kern="1200" dirty="0" smtClean="0">
                <a:solidFill>
                  <a:schemeClr val="tx1"/>
                </a:solidFill>
                <a:effectLst/>
                <a:latin typeface="+mn-lt"/>
                <a:ea typeface="+mn-ea"/>
                <a:cs typeface="+mn-cs"/>
              </a:rPr>
              <a:t>The present study relies on the Partnership for Literacy Study data (Partnership), a study of professional development, instruction, and literacy outcomes in middle school English and language arts classrooms.  The Partnership collected data from 7th and 8th grade English and language arts teachers in Wisconsin and New York State from 2001 to 2003.  Over that two-year period, 120 classrooms in 23 schools were observed twice in the fall and twice in the spring.</a:t>
            </a:r>
          </a:p>
          <a:p>
            <a:r>
              <a:rPr lang="en-US" sz="1100" kern="1200" dirty="0" smtClean="0">
                <a:solidFill>
                  <a:schemeClr val="tx1"/>
                </a:solidFill>
                <a:effectLst/>
                <a:latin typeface="+mn-lt"/>
                <a:ea typeface="+mn-ea"/>
                <a:cs typeface="+mn-cs"/>
              </a:rPr>
              <a:t>Observational data from Partnership classrooms were coded using CLASS 4.24, a near-real-time, computer based data collection system.</a:t>
            </a:r>
          </a:p>
          <a:p>
            <a:endParaRPr lang="en-US" dirty="0"/>
          </a:p>
        </p:txBody>
      </p:sp>
    </p:spTree>
    <p:extLst>
      <p:ext uri="{BB962C8B-B14F-4D97-AF65-F5344CB8AC3E}">
        <p14:creationId xmlns:p14="http://schemas.microsoft.com/office/powerpoint/2010/main" val="2823853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200" dirty="0" smtClean="0">
                <a:solidFill>
                  <a:schemeClr val="tx1"/>
                </a:solidFill>
                <a:effectLst/>
                <a:latin typeface="+mn-lt"/>
                <a:ea typeface="+mn-ea"/>
                <a:cs typeface="+mn-cs"/>
              </a:rPr>
              <a:t>As a baseline for evaluation of our models, we asked four human raters who were experts in education with background in classroom discourse to code the utterances of separate sample instances selected from the gold standard data.</a:t>
            </a:r>
          </a:p>
          <a:p>
            <a:r>
              <a:rPr lang="en-US" sz="1100" kern="1200" dirty="0" smtClean="0">
                <a:solidFill>
                  <a:schemeClr val="tx1"/>
                </a:solidFill>
                <a:effectLst/>
                <a:latin typeface="+mn-lt"/>
                <a:ea typeface="+mn-ea"/>
                <a:cs typeface="+mn-cs"/>
              </a:rPr>
              <a:t>The sample sets contained 100 questions exhibiting each category of question property and a separate 100 not exhibiting that property. For example, the uptake set contained 100 questions originally rated as non-uptake, and 100 as authentic-uptake. Similarly, the authenticity sample contained 100 questions coded as authentic along with another 100 coded as non-authentic</a:t>
            </a:r>
            <a:r>
              <a:rPr lang="en-US" sz="1100" u="sng" kern="1200" dirty="0" smtClean="0">
                <a:solidFill>
                  <a:schemeClr val="tx1"/>
                </a:solidFill>
                <a:effectLst/>
                <a:latin typeface="+mn-lt"/>
                <a:ea typeface="+mn-ea"/>
                <a:cs typeface="+mn-cs"/>
              </a:rPr>
              <a:t> </a:t>
            </a:r>
            <a:r>
              <a:rPr lang="en-US" sz="1100" kern="1200" dirty="0" smtClean="0">
                <a:solidFill>
                  <a:schemeClr val="tx1"/>
                </a:solidFill>
                <a:effectLst/>
                <a:latin typeface="+mn-lt"/>
                <a:ea typeface="+mn-ea"/>
                <a:cs typeface="+mn-cs"/>
              </a:rPr>
              <a:t>questions.</a:t>
            </a:r>
          </a:p>
          <a:p>
            <a:endParaRPr lang="en-US" dirty="0"/>
          </a:p>
        </p:txBody>
      </p:sp>
    </p:spTree>
    <p:extLst>
      <p:ext uri="{BB962C8B-B14F-4D97-AF65-F5344CB8AC3E}">
        <p14:creationId xmlns:p14="http://schemas.microsoft.com/office/powerpoint/2010/main" val="332780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r>
              <a:rPr lang="en-US" sz="1100" kern="1200" dirty="0" smtClean="0">
                <a:solidFill>
                  <a:schemeClr val="tx1"/>
                </a:solidFill>
                <a:effectLst/>
                <a:latin typeface="+mn-lt"/>
                <a:ea typeface="+mn-ea"/>
                <a:cs typeface="+mn-cs"/>
              </a:rPr>
              <a:t>Uptake originally was defined by three values: test, authentic and no uptake; however we reduced the uptake to a binary scale of authentic and no uptake. Basically the original test uptake values were taken as no uptake in the new scale</a:t>
            </a:r>
            <a:endParaRPr lang="en-US" sz="1100" kern="1200" dirty="0">
              <a:solidFill>
                <a:schemeClr val="tx1"/>
              </a:solidFill>
              <a:effectLst/>
              <a:latin typeface="+mn-lt"/>
              <a:ea typeface="+mn-ea"/>
              <a:cs typeface="+mn-cs"/>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219407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Kappa values appear low in</a:t>
            </a:r>
            <a:r>
              <a:rPr lang="en-US" sz="1100" kern="1200" baseline="0" dirty="0" smtClean="0">
                <a:solidFill>
                  <a:schemeClr val="tx1"/>
                </a:solidFill>
                <a:effectLst/>
                <a:latin typeface="+mn-lt"/>
                <a:ea typeface="+mn-ea"/>
                <a:cs typeface="+mn-cs"/>
              </a:rPr>
              <a:t> binary scale having two </a:t>
            </a:r>
            <a:r>
              <a:rPr lang="en-US" sz="1100" kern="1200" baseline="0" dirty="0" err="1" smtClean="0">
                <a:solidFill>
                  <a:schemeClr val="tx1"/>
                </a:solidFill>
                <a:effectLst/>
                <a:latin typeface="+mn-lt"/>
                <a:ea typeface="+mn-ea"/>
                <a:cs typeface="+mn-cs"/>
              </a:rPr>
              <a:t>equiprobable</a:t>
            </a:r>
            <a:r>
              <a:rPr lang="en-US" sz="1100" kern="1200" baseline="0" dirty="0" smtClean="0">
                <a:solidFill>
                  <a:schemeClr val="tx1"/>
                </a:solidFill>
                <a:effectLst/>
                <a:latin typeface="+mn-lt"/>
                <a:ea typeface="+mn-ea"/>
                <a:cs typeface="+mn-cs"/>
              </a:rPr>
              <a:t> classes … these numbers show about %65-%85 agreement among raters</a:t>
            </a:r>
            <a:endParaRPr lang="en-US" sz="11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3486248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Models trained in isolation against codes created in full context, only 100 per class</a:t>
            </a:r>
            <a:endParaRPr lang="en-US" dirty="0"/>
          </a:p>
        </p:txBody>
      </p:sp>
    </p:spTree>
    <p:extLst>
      <p:ext uri="{BB962C8B-B14F-4D97-AF65-F5344CB8AC3E}">
        <p14:creationId xmlns:p14="http://schemas.microsoft.com/office/powerpoint/2010/main" val="2820269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Models trained in isolation against codes created in full context, only 100 per class</a:t>
            </a:r>
            <a:endParaRPr lang="en-US" dirty="0"/>
          </a:p>
        </p:txBody>
      </p:sp>
    </p:spTree>
    <p:extLst>
      <p:ext uri="{BB962C8B-B14F-4D97-AF65-F5344CB8AC3E}">
        <p14:creationId xmlns:p14="http://schemas.microsoft.com/office/powerpoint/2010/main" val="28202691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Can’t compare to humans rating in isolation here b/c they didn’t recode all the data</a:t>
            </a:r>
          </a:p>
          <a:p>
            <a:endParaRPr lang="en-US" dirty="0" smtClean="0"/>
          </a:p>
          <a:p>
            <a:r>
              <a:rPr lang="en-US" sz="1100" kern="1200" dirty="0" smtClean="0">
                <a:solidFill>
                  <a:schemeClr val="tx1"/>
                </a:solidFill>
                <a:effectLst/>
                <a:latin typeface="+mn-lt"/>
                <a:ea typeface="+mn-ea"/>
                <a:cs typeface="+mn-cs"/>
              </a:rPr>
              <a:t>All the test and training sets are</a:t>
            </a:r>
            <a:r>
              <a:rPr lang="en-US" sz="1100" kern="1200" baseline="0" dirty="0" smtClean="0">
                <a:solidFill>
                  <a:schemeClr val="tx1"/>
                </a:solidFill>
                <a:effectLst/>
                <a:latin typeface="+mn-lt"/>
                <a:ea typeface="+mn-ea"/>
                <a:cs typeface="+mn-cs"/>
              </a:rPr>
              <a:t> in </a:t>
            </a:r>
            <a:r>
              <a:rPr lang="en-US" sz="1100" kern="1200" dirty="0" smtClean="0">
                <a:solidFill>
                  <a:schemeClr val="tx1"/>
                </a:solidFill>
                <a:effectLst/>
                <a:latin typeface="+mn-lt"/>
                <a:ea typeface="+mn-ea"/>
                <a:cs typeface="+mn-cs"/>
              </a:rPr>
              <a:t>uniform</a:t>
            </a:r>
            <a:r>
              <a:rPr lang="en-US" sz="1100" kern="1200" baseline="0" dirty="0" smtClean="0">
                <a:solidFill>
                  <a:schemeClr val="tx1"/>
                </a:solidFill>
                <a:effectLst/>
                <a:latin typeface="+mn-lt"/>
                <a:ea typeface="+mn-ea"/>
                <a:cs typeface="+mn-cs"/>
              </a:rPr>
              <a:t> distribution.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The overall performance of Authenticity on the gold standard data was close to performance on the sample data while the uptake model performed with a lower accuracy; however the results are still close to human raters coding questions in isolation which support the reasonable performance of our models on this task.</a:t>
            </a:r>
          </a:p>
          <a:p>
            <a:endParaRPr lang="en-US" sz="11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438759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which have previously been studied by using trained observers to live-code classroom instruction.</a:t>
            </a:r>
            <a:endParaRPr lang="en" sz="1600" dirty="0" smtClean="0"/>
          </a:p>
          <a:p>
            <a:endParaRPr lang="en-US" dirty="0"/>
          </a:p>
        </p:txBody>
      </p:sp>
    </p:spTree>
    <p:extLst>
      <p:ext uri="{BB962C8B-B14F-4D97-AF65-F5344CB8AC3E}">
        <p14:creationId xmlns:p14="http://schemas.microsoft.com/office/powerpoint/2010/main" val="19915397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we ran Correlation-based Feature Subset Selection (CFS) on our feature sets. </a:t>
            </a:r>
            <a:endParaRPr lang="en-US"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smtClean="0">
                <a:solidFill>
                  <a:schemeClr val="tx1"/>
                </a:solidFill>
                <a:effectLst/>
                <a:latin typeface="+mn-lt"/>
                <a:ea typeface="+mn-ea"/>
                <a:cs typeface="+mn-cs"/>
              </a:rPr>
              <a:t>CFS </a:t>
            </a:r>
            <a:r>
              <a:rPr lang="en-US" sz="1100" kern="1200" dirty="0" smtClean="0">
                <a:solidFill>
                  <a:schemeClr val="tx1"/>
                </a:solidFill>
                <a:effectLst/>
                <a:latin typeface="+mn-lt"/>
                <a:ea typeface="+mn-ea"/>
                <a:cs typeface="+mn-cs"/>
              </a:rPr>
              <a:t>considers the individual predictive ability of each feature along with the degree of redundancy between them to evaluate the worth of a subset of attributes.</a:t>
            </a:r>
          </a:p>
        </p:txBody>
      </p:sp>
    </p:spTree>
    <p:extLst>
      <p:ext uri="{BB962C8B-B14F-4D97-AF65-F5344CB8AC3E}">
        <p14:creationId xmlns:p14="http://schemas.microsoft.com/office/powerpoint/2010/main" val="2058547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we ran Correlation-based Feature Subset Selection (CFS) on our feature sets. CFS considers the individual predictive ability of each feature along with the degree of redundancy between them to evaluate the worth of a subset of attributes.</a:t>
            </a:r>
          </a:p>
        </p:txBody>
      </p:sp>
    </p:spTree>
    <p:extLst>
      <p:ext uri="{BB962C8B-B14F-4D97-AF65-F5344CB8AC3E}">
        <p14:creationId xmlns:p14="http://schemas.microsoft.com/office/powerpoint/2010/main" val="2058547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To illustrate the actual words that were coded as these features, for each set of keywords we calculated the frequency of these words in the data set and measured the distribution of each word as a proportion of the frequency of all the words in the keyword set.</a:t>
            </a:r>
          </a:p>
          <a:p>
            <a:endParaRPr lang="en-US" dirty="0"/>
          </a:p>
        </p:txBody>
      </p:sp>
    </p:spTree>
    <p:extLst>
      <p:ext uri="{BB962C8B-B14F-4D97-AF65-F5344CB8AC3E}">
        <p14:creationId xmlns:p14="http://schemas.microsoft.com/office/powerpoint/2010/main" val="6749867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To illustrate the actual words that were coded as these features, for each set of keywords we calculated the frequency of these words in the data set and measured the distribution of each word as a proportion of the frequency of all the words in the keyword set.</a:t>
            </a:r>
          </a:p>
          <a:p>
            <a:endParaRPr lang="en-US" dirty="0"/>
          </a:p>
        </p:txBody>
      </p:sp>
    </p:spTree>
    <p:extLst>
      <p:ext uri="{BB962C8B-B14F-4D97-AF65-F5344CB8AC3E}">
        <p14:creationId xmlns:p14="http://schemas.microsoft.com/office/powerpoint/2010/main" val="3573547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To illustrate the actual words that were coded as these features, for each set of keywords we calculated the frequency of these words in the data set and measured the distribution of each word as a proportion of the frequency of all the words in the keyword set.</a:t>
            </a:r>
          </a:p>
          <a:p>
            <a:endParaRPr lang="en-US" dirty="0"/>
          </a:p>
        </p:txBody>
      </p:sp>
    </p:spTree>
    <p:extLst>
      <p:ext uri="{BB962C8B-B14F-4D97-AF65-F5344CB8AC3E}">
        <p14:creationId xmlns:p14="http://schemas.microsoft.com/office/powerpoint/2010/main" val="35735478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r>
              <a:rPr lang="en-US" sz="1100" kern="1200" dirty="0" smtClean="0">
                <a:solidFill>
                  <a:schemeClr val="tx1"/>
                </a:solidFill>
                <a:effectLst/>
                <a:latin typeface="+mn-lt"/>
                <a:ea typeface="+mn-ea"/>
                <a:cs typeface="+mn-cs"/>
              </a:rPr>
              <a:t>This work is theoretically grounded in the dialogism of </a:t>
            </a:r>
            <a:r>
              <a:rPr lang="en-US" sz="1100" kern="1200" dirty="0" err="1" smtClean="0">
                <a:solidFill>
                  <a:schemeClr val="tx1"/>
                </a:solidFill>
                <a:effectLst/>
                <a:latin typeface="+mn-lt"/>
                <a:ea typeface="+mn-ea"/>
                <a:cs typeface="+mn-cs"/>
              </a:rPr>
              <a:t>Bakhtin</a:t>
            </a:r>
            <a:r>
              <a:rPr lang="en-US" sz="1100" kern="1200" dirty="0" smtClean="0">
                <a:solidFill>
                  <a:schemeClr val="tx1"/>
                </a:solidFill>
                <a:effectLst/>
                <a:latin typeface="+mn-lt"/>
                <a:ea typeface="+mn-ea"/>
                <a:cs typeface="+mn-cs"/>
              </a:rPr>
              <a:t> (1981, 1986), </a:t>
            </a:r>
            <a:r>
              <a:rPr lang="en-US" sz="1100" kern="1200" dirty="0" err="1" smtClean="0">
                <a:solidFill>
                  <a:schemeClr val="tx1"/>
                </a:solidFill>
                <a:effectLst/>
                <a:latin typeface="+mn-lt"/>
                <a:ea typeface="+mn-ea"/>
                <a:cs typeface="+mn-cs"/>
              </a:rPr>
              <a:t>Rommetveit</a:t>
            </a:r>
            <a:r>
              <a:rPr lang="en-US" sz="1100" kern="1200" dirty="0" smtClean="0">
                <a:solidFill>
                  <a:schemeClr val="tx1"/>
                </a:solidFill>
                <a:effectLst/>
                <a:latin typeface="+mn-lt"/>
                <a:ea typeface="+mn-ea"/>
                <a:cs typeface="+mn-cs"/>
              </a:rPr>
              <a:t> (1974), and </a:t>
            </a:r>
            <a:r>
              <a:rPr lang="en-US" sz="1100" kern="1200" dirty="0" err="1" smtClean="0">
                <a:solidFill>
                  <a:schemeClr val="tx1"/>
                </a:solidFill>
                <a:effectLst/>
                <a:latin typeface="+mn-lt"/>
                <a:ea typeface="+mn-ea"/>
                <a:cs typeface="+mn-cs"/>
              </a:rPr>
              <a:t>Vološinov</a:t>
            </a:r>
            <a:r>
              <a:rPr lang="en-US" sz="1100" kern="1200" dirty="0" smtClean="0">
                <a:solidFill>
                  <a:schemeClr val="tx1"/>
                </a:solidFill>
                <a:effectLst/>
                <a:latin typeface="+mn-lt"/>
                <a:ea typeface="+mn-ea"/>
                <a:cs typeface="+mn-cs"/>
              </a:rPr>
              <a:t> (1973/1929) which elaborates the role of interaction in both learning generally and reading comprehension specifically. They highlight discourse as a refraction of teachers’ and students’ voices as they dynamically figure things out in classroom-based face-to-face interactions (Alexander, 2004; Dyson, 2000; </a:t>
            </a:r>
            <a:r>
              <a:rPr lang="en-US" sz="1100" kern="1200" dirty="0" err="1" smtClean="0">
                <a:solidFill>
                  <a:schemeClr val="tx1"/>
                </a:solidFill>
                <a:effectLst/>
                <a:latin typeface="+mn-lt"/>
                <a:ea typeface="+mn-ea"/>
                <a:cs typeface="+mn-cs"/>
              </a:rPr>
              <a:t>Nystrand</a:t>
            </a:r>
            <a:r>
              <a:rPr lang="en-US" sz="1100" kern="1200" dirty="0" smtClean="0">
                <a:solidFill>
                  <a:schemeClr val="tx1"/>
                </a:solidFill>
                <a:effectLst/>
                <a:latin typeface="+mn-lt"/>
                <a:ea typeface="+mn-ea"/>
                <a:cs typeface="+mn-cs"/>
              </a:rPr>
              <a:t>, 1997; Wells, 1999)</a:t>
            </a:r>
            <a:endParaRPr dirty="0"/>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8762768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r>
              <a:rPr lang="en-US" sz="1100" kern="1200" dirty="0" smtClean="0">
                <a:solidFill>
                  <a:schemeClr val="tx1"/>
                </a:solidFill>
                <a:effectLst/>
                <a:latin typeface="+mn-lt"/>
                <a:ea typeface="+mn-ea"/>
                <a:cs typeface="+mn-cs"/>
              </a:rPr>
              <a:t>when teachers focus on provoking student thought and analysis, and postpone evaluation during question and answer sessions by engaging in dialogic instruction, levels of student effort are more evenly distributed among students (Kelly, 2008, 2009).</a:t>
            </a:r>
            <a:endParaRPr dirty="0"/>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460938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which have previously been studied by using trained observers to live-code classroom instruction.</a:t>
            </a:r>
            <a:endParaRPr lang="en" sz="1600" dirty="0" smtClean="0"/>
          </a:p>
          <a:p>
            <a:endParaRPr lang="en-US" dirty="0"/>
          </a:p>
        </p:txBody>
      </p:sp>
    </p:spTree>
    <p:extLst>
      <p:ext uri="{BB962C8B-B14F-4D97-AF65-F5344CB8AC3E}">
        <p14:creationId xmlns:p14="http://schemas.microsoft.com/office/powerpoint/2010/main" val="1991539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1-WER so higher numbers are better, values</a:t>
            </a:r>
            <a:r>
              <a:rPr lang="en-US" baseline="0" dirty="0" smtClean="0"/>
              <a:t> are b/w 0 and 1</a:t>
            </a:r>
          </a:p>
          <a:p>
            <a:endParaRPr lang="en-US" baseline="0" dirty="0" smtClean="0"/>
          </a:p>
          <a:p>
            <a:r>
              <a:rPr lang="en-US" baseline="0" dirty="0" smtClean="0"/>
              <a:t>This is overall accuracy on all teacher utterances</a:t>
            </a:r>
            <a:endParaRPr lang="en-US" dirty="0"/>
          </a:p>
        </p:txBody>
      </p:sp>
    </p:spTree>
    <p:extLst>
      <p:ext uri="{BB962C8B-B14F-4D97-AF65-F5344CB8AC3E}">
        <p14:creationId xmlns:p14="http://schemas.microsoft.com/office/powerpoint/2010/main" val="21922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teacher accuracy by class</a:t>
            </a:r>
          </a:p>
          <a:p>
            <a:endParaRPr lang="en-US" dirty="0" smtClean="0"/>
          </a:p>
          <a:p>
            <a:r>
              <a:rPr lang="en-US" dirty="0" smtClean="0"/>
              <a:t>1-3-8 only had 4 observations</a:t>
            </a:r>
            <a:endParaRPr lang="en-US" dirty="0"/>
          </a:p>
        </p:txBody>
      </p:sp>
    </p:spTree>
    <p:extLst>
      <p:ext uri="{BB962C8B-B14F-4D97-AF65-F5344CB8AC3E}">
        <p14:creationId xmlns:p14="http://schemas.microsoft.com/office/powerpoint/2010/main" val="1036597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t>
            </a:r>
            <a:r>
              <a:rPr lang="en-US" smtClean="0"/>
              <a:t>by teacher</a:t>
            </a:r>
            <a:endParaRPr lang="en-US"/>
          </a:p>
        </p:txBody>
      </p:sp>
    </p:spTree>
    <p:extLst>
      <p:ext uri="{BB962C8B-B14F-4D97-AF65-F5344CB8AC3E}">
        <p14:creationId xmlns:p14="http://schemas.microsoft.com/office/powerpoint/2010/main" val="3726145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smtClean="0"/>
              <a:t>Nystrand</a:t>
            </a:r>
            <a:r>
              <a:rPr lang="en-US" sz="1100" dirty="0" smtClean="0"/>
              <a:t> et al., 2003. &amp; </a:t>
            </a:r>
            <a:r>
              <a:rPr lang="en-US" sz="1100" dirty="0" err="1" smtClean="0"/>
              <a:t>Nystrand</a:t>
            </a:r>
            <a:r>
              <a:rPr lang="en-US" sz="1100" dirty="0" smtClean="0"/>
              <a:t>, 1997. observed discourse practices in 8</a:t>
            </a:r>
            <a:r>
              <a:rPr lang="en-US" sz="1100" baseline="30000" dirty="0" smtClean="0"/>
              <a:t>th</a:t>
            </a:r>
            <a:r>
              <a:rPr lang="en-US" sz="1100" dirty="0" smtClean="0"/>
              <a:t> and 9</a:t>
            </a:r>
            <a:r>
              <a:rPr lang="en-US" sz="1100" baseline="30000" dirty="0" smtClean="0"/>
              <a:t>th</a:t>
            </a:r>
            <a:r>
              <a:rPr lang="en-US" sz="1100" dirty="0" smtClean="0"/>
              <a:t> grade classrooms over two years.</a:t>
            </a:r>
            <a:endParaRPr lang="en" sz="1100" dirty="0" smtClean="0"/>
          </a:p>
          <a:p>
            <a:endParaRPr lang="en-US" dirty="0"/>
          </a:p>
        </p:txBody>
      </p:sp>
    </p:spTree>
    <p:extLst>
      <p:ext uri="{BB962C8B-B14F-4D97-AF65-F5344CB8AC3E}">
        <p14:creationId xmlns:p14="http://schemas.microsoft.com/office/powerpoint/2010/main" val="1391360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attempt to predict the question event features of uptake and authenticity from the isolated question itself using machine learning techniques</a:t>
            </a:r>
          </a:p>
          <a:p>
            <a:endParaRPr lang="en-US" dirty="0"/>
          </a:p>
        </p:txBody>
      </p:sp>
    </p:spTree>
    <p:extLst>
      <p:ext uri="{BB962C8B-B14F-4D97-AF65-F5344CB8AC3E}">
        <p14:creationId xmlns:p14="http://schemas.microsoft.com/office/powerpoint/2010/main" val="2519689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In other words, what the human coders work with is this</a:t>
            </a:r>
            <a:endParaRPr lang="en-US" dirty="0"/>
          </a:p>
        </p:txBody>
      </p:sp>
    </p:spTree>
    <p:extLst>
      <p:ext uri="{BB962C8B-B14F-4D97-AF65-F5344CB8AC3E}">
        <p14:creationId xmlns:p14="http://schemas.microsoft.com/office/powerpoint/2010/main" val="929019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15E21A-85C5-4069-A22A-93A4C80E4D8B}" type="datetime4">
              <a:rPr lang="en-US" smtClean="0"/>
              <a:pPr/>
              <a:t>March 11,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270376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DFA24-17DC-48A5-A19F-F3393529559E}"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5F32E-F396-4857-9E0B-A297DAB0439D}" type="slidenum">
              <a:rPr lang="en-US" smtClean="0"/>
              <a:pPr/>
              <a:t>‹#›</a:t>
            </a:fld>
            <a:endParaRPr lang="en-US"/>
          </a:p>
        </p:txBody>
      </p:sp>
    </p:spTree>
    <p:extLst>
      <p:ext uri="{BB962C8B-B14F-4D97-AF65-F5344CB8AC3E}">
        <p14:creationId xmlns:p14="http://schemas.microsoft.com/office/powerpoint/2010/main" val="2037683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DFA24-17DC-48A5-A19F-F3393529559E}"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5F32E-F396-4857-9E0B-A297DAB0439D}" type="slidenum">
              <a:rPr lang="en-US" smtClean="0"/>
              <a:pPr/>
              <a:t>‹#›</a:t>
            </a:fld>
            <a:endParaRPr lang="en-US"/>
          </a:p>
        </p:txBody>
      </p:sp>
    </p:spTree>
    <p:extLst>
      <p:ext uri="{BB962C8B-B14F-4D97-AF65-F5344CB8AC3E}">
        <p14:creationId xmlns:p14="http://schemas.microsoft.com/office/powerpoint/2010/main" val="1527242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5E21A-85C5-4069-A22A-93A4C80E4D8B}" type="datetime4">
              <a:rPr lang="en-US" smtClean="0"/>
              <a:pPr/>
              <a:t>March 11,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324953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15E21A-85C5-4069-A22A-93A4C80E4D8B}" type="datetime4">
              <a:rPr lang="en-US" smtClean="0"/>
              <a:pPr/>
              <a:t>March 11,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3255481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5E21A-85C5-4069-A22A-93A4C80E4D8B}" type="datetime4">
              <a:rPr lang="en-US" smtClean="0"/>
              <a:pPr/>
              <a:t>March 11, 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177375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15E21A-85C5-4069-A22A-93A4C80E4D8B}" type="datetime4">
              <a:rPr lang="en-US" smtClean="0"/>
              <a:pPr/>
              <a:t>March 11, 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201154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15E21A-85C5-4069-A22A-93A4C80E4D8B}" type="datetime4">
              <a:rPr lang="en-US" smtClean="0"/>
              <a:pPr/>
              <a:t>March 11, 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355116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5E21A-85C5-4069-A22A-93A4C80E4D8B}" type="datetime4">
              <a:rPr lang="en-US" smtClean="0"/>
              <a:pPr/>
              <a:t>March 11, 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346497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5E21A-85C5-4069-A22A-93A4C80E4D8B}" type="datetime4">
              <a:rPr lang="en-US" smtClean="0"/>
              <a:pPr/>
              <a:t>March 11, 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406512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5E21A-85C5-4069-A22A-93A4C80E4D8B}" type="datetime4">
              <a:rPr lang="en-US" smtClean="0"/>
              <a:pPr/>
              <a:t>March 11, 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3637123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5E21A-85C5-4069-A22A-93A4C80E4D8B}" type="datetime4">
              <a:rPr lang="en-US" smtClean="0"/>
              <a:pPr/>
              <a:t>March 11, 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4291507760"/>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8" Type="http://schemas.openxmlformats.org/officeDocument/2006/relationships/image" Target="../media/image22.jpg"/><Relationship Id="rId3" Type="http://schemas.openxmlformats.org/officeDocument/2006/relationships/image" Target="../media/image17.gif"/><Relationship Id="rId7" Type="http://schemas.openxmlformats.org/officeDocument/2006/relationships/image" Target="../media/image21.jpg"/><Relationship Id="rId2" Type="http://schemas.openxmlformats.org/officeDocument/2006/relationships/image" Target="../media/image16.jpg"/><Relationship Id="rId1" Type="http://schemas.openxmlformats.org/officeDocument/2006/relationships/slideLayout" Target="../slideLayouts/slideLayout12.xml"/><Relationship Id="rId6" Type="http://schemas.openxmlformats.org/officeDocument/2006/relationships/image" Target="../media/image20.jpg"/><Relationship Id="rId5" Type="http://schemas.openxmlformats.org/officeDocument/2006/relationships/image" Target="../media/image19.jpg"/><Relationship Id="rId10" Type="http://schemas.openxmlformats.org/officeDocument/2006/relationships/image" Target="../media/image24.jpg"/><Relationship Id="rId4" Type="http://schemas.openxmlformats.org/officeDocument/2006/relationships/image" Target="../media/image18.jpg"/><Relationship Id="rId9" Type="http://schemas.openxmlformats.org/officeDocument/2006/relationships/image" Target="../media/image23.png"/></Relationships>
</file>

<file path=ppt/slides/_rels/slide39.xml.rels><?xml version="1.0" encoding="UTF-8" standalone="yes"?>
<Relationships xmlns="http://schemas.openxmlformats.org/package/2006/relationships"><Relationship Id="rId3" Type="http://schemas.openxmlformats.org/officeDocument/2006/relationships/hyperlink" Target="http://andrewmolney.name/" TargetMode="External"/><Relationship Id="rId2" Type="http://schemas.openxmlformats.org/officeDocument/2006/relationships/hyperlink" Target="http://www.english.wisc.edu/nystrand/class.html" TargetMode="External"/><Relationship Id="rId1" Type="http://schemas.openxmlformats.org/officeDocument/2006/relationships/slideLayout" Target="../slideLayouts/slideLayout12.xml"/><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Towards using machine learning to detect dialogic </a:t>
            </a:r>
            <a:r>
              <a:rPr lang="en-US" dirty="0" smtClean="0"/>
              <a:t>instruction</a:t>
            </a:r>
            <a:endParaRPr lang="en-US" dirty="0"/>
          </a:p>
        </p:txBody>
      </p:sp>
      <p:sp>
        <p:nvSpPr>
          <p:cNvPr id="5" name="Subtitle 4"/>
          <p:cNvSpPr>
            <a:spLocks noGrp="1"/>
          </p:cNvSpPr>
          <p:nvPr>
            <p:ph type="subTitle" idx="1"/>
          </p:nvPr>
        </p:nvSpPr>
        <p:spPr/>
        <p:txBody>
          <a:bodyPr>
            <a:normAutofit/>
          </a:bodyPr>
          <a:lstStyle/>
          <a:p>
            <a:r>
              <a:rPr lang="en-US" dirty="0" smtClean="0"/>
              <a:t>Andrew Olney</a:t>
            </a:r>
          </a:p>
          <a:p>
            <a:r>
              <a:rPr lang="en-US" dirty="0" smtClean="0"/>
              <a:t>University of Memphis</a:t>
            </a:r>
            <a:endParaRPr lang="en-US" dirty="0"/>
          </a:p>
        </p:txBody>
      </p:sp>
    </p:spTree>
    <p:extLst>
      <p:ext uri="{BB962C8B-B14F-4D97-AF65-F5344CB8AC3E}">
        <p14:creationId xmlns:p14="http://schemas.microsoft.com/office/powerpoint/2010/main" val="3484283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 Recognition: By Class</a:t>
            </a:r>
            <a:endParaRPr lang="en-US" dirty="0"/>
          </a:p>
        </p:txBody>
      </p:sp>
      <p:sp>
        <p:nvSpPr>
          <p:cNvPr id="3" name="Text Placeholder 2"/>
          <p:cNvSpPr>
            <a:spLocks noGrp="1"/>
          </p:cNvSpPr>
          <p:nvPr>
            <p:ph type="body" idx="1"/>
          </p:nvPr>
        </p:nvSpPr>
        <p:spPr/>
        <p:txBody>
          <a:bodyPr/>
          <a:lstStyle/>
          <a:p>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1600199"/>
            <a:ext cx="6477001" cy="5183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5891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 Recognition: By Teacher</a:t>
            </a:r>
            <a:endParaRPr lang="en-US" dirty="0"/>
          </a:p>
        </p:txBody>
      </p:sp>
      <p:sp>
        <p:nvSpPr>
          <p:cNvPr id="3" name="Text Placeholder 2"/>
          <p:cNvSpPr>
            <a:spLocks noGrp="1"/>
          </p:cNvSpPr>
          <p:nvPr>
            <p:ph type="body" idx="1"/>
          </p:nvPr>
        </p:nvSpPr>
        <p:spPr/>
        <p:txBody>
          <a:bodyPr/>
          <a:lstStyle/>
          <a:p>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1600200"/>
            <a:ext cx="656939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69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Kinects</a:t>
            </a:r>
            <a:endParaRPr lang="en-US" dirty="0"/>
          </a:p>
        </p:txBody>
      </p:sp>
      <p:sp>
        <p:nvSpPr>
          <p:cNvPr id="3" name="Text Placeholder 2"/>
          <p:cNvSpPr>
            <a:spLocks noGrp="1"/>
          </p:cNvSpPr>
          <p:nvPr>
            <p:ph type="body" idx="1"/>
          </p:nvPr>
        </p:nvSpPr>
        <p:spPr/>
        <p:txBody>
          <a:bodyPr/>
          <a:lstStyle/>
          <a:p>
            <a:r>
              <a:rPr lang="en-US" dirty="0" smtClean="0"/>
              <a:t>Microphone </a:t>
            </a:r>
            <a:r>
              <a:rPr lang="en-US" u="sng" dirty="0" smtClean="0"/>
              <a:t>array</a:t>
            </a:r>
          </a:p>
          <a:p>
            <a:endParaRPr lang="en-US" u="sng" dirty="0"/>
          </a:p>
          <a:p>
            <a:r>
              <a:rPr lang="en-US" dirty="0" smtClean="0"/>
              <a:t>Difference in time reception = angle</a:t>
            </a:r>
          </a:p>
          <a:p>
            <a:pPr marL="0" indent="0">
              <a:buNone/>
            </a:pPr>
            <a:endParaRPr lang="en-US" dirty="0"/>
          </a:p>
        </p:txBody>
      </p:sp>
      <p:sp>
        <p:nvSpPr>
          <p:cNvPr id="6" name="Rectangle 5"/>
          <p:cNvSpPr/>
          <p:nvPr/>
        </p:nvSpPr>
        <p:spPr>
          <a:xfrm rot="2243836">
            <a:off x="5832890" y="4318715"/>
            <a:ext cx="17526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9356164" flipV="1">
            <a:off x="803690" y="4318716"/>
            <a:ext cx="1752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0"/>
          </p:cNvCxnSpPr>
          <p:nvPr/>
        </p:nvCxnSpPr>
        <p:spPr>
          <a:xfrm>
            <a:off x="1749409" y="4523821"/>
            <a:ext cx="4422791" cy="15721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7" idx="0"/>
          </p:cNvCxnSpPr>
          <p:nvPr/>
        </p:nvCxnSpPr>
        <p:spPr>
          <a:xfrm>
            <a:off x="1749409" y="4523821"/>
            <a:ext cx="420695" cy="157218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6" idx="2"/>
          </p:cNvCxnSpPr>
          <p:nvPr/>
        </p:nvCxnSpPr>
        <p:spPr>
          <a:xfrm flipV="1">
            <a:off x="2170104" y="4523820"/>
            <a:ext cx="4469667" cy="157218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6" idx="2"/>
          </p:cNvCxnSpPr>
          <p:nvPr/>
        </p:nvCxnSpPr>
        <p:spPr>
          <a:xfrm flipV="1">
            <a:off x="6172200" y="4523820"/>
            <a:ext cx="467571" cy="15721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65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16"/>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Heatmaps</a:t>
            </a:r>
            <a:endParaRPr lang="en-US" dirty="0"/>
          </a:p>
        </p:txBody>
      </p:sp>
      <p:sp>
        <p:nvSpPr>
          <p:cNvPr id="3" name="Text Placeholder 2"/>
          <p:cNvSpPr>
            <a:spLocks noGrp="1"/>
          </p:cNvSpPr>
          <p:nvPr>
            <p:ph type="body"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4025" y="2667000"/>
            <a:ext cx="2695575" cy="2895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76400"/>
            <a:ext cx="4591050" cy="486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3727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using Archival Data</a:t>
            </a:r>
            <a:endParaRPr lang="en-US" dirty="0"/>
          </a:p>
        </p:txBody>
      </p:sp>
      <p:sp>
        <p:nvSpPr>
          <p:cNvPr id="3" name="Text Placeholder 2"/>
          <p:cNvSpPr>
            <a:spLocks noGrp="1"/>
          </p:cNvSpPr>
          <p:nvPr>
            <p:ph type="body" idx="1"/>
          </p:nvPr>
        </p:nvSpPr>
        <p:spPr>
          <a:xfrm>
            <a:off x="381000" y="1600200"/>
            <a:ext cx="8229600" cy="4967574"/>
          </a:xfrm>
        </p:spPr>
        <p:txBody>
          <a:bodyPr>
            <a:normAutofit lnSpcReduction="10000"/>
          </a:bodyPr>
          <a:lstStyle/>
          <a:p>
            <a:pPr marL="342900" lvl="1" indent="-342900">
              <a:buFont typeface="Arial" panose="020B0604020202020204" pitchFamily="34" charset="0"/>
              <a:buChar char="•"/>
            </a:pPr>
            <a:r>
              <a:rPr lang="en-US" dirty="0" smtClean="0"/>
              <a:t>Question-level codes</a:t>
            </a:r>
          </a:p>
          <a:p>
            <a:pPr marL="742950" lvl="2" indent="-342900"/>
            <a:r>
              <a:rPr lang="en-US" i="1" dirty="0" smtClean="0"/>
              <a:t>Text</a:t>
            </a:r>
          </a:p>
          <a:p>
            <a:pPr marL="742950" lvl="2" indent="-342900"/>
            <a:r>
              <a:rPr lang="en-US" i="1" dirty="0" smtClean="0"/>
              <a:t>Speaker</a:t>
            </a:r>
          </a:p>
          <a:p>
            <a:pPr marL="742950" lvl="2" indent="-342900"/>
            <a:r>
              <a:rPr lang="en-US" i="1" dirty="0" smtClean="0"/>
              <a:t>Part of multiple response</a:t>
            </a:r>
          </a:p>
          <a:p>
            <a:pPr marL="742950" lvl="2" indent="-342900"/>
            <a:r>
              <a:rPr lang="en-US" b="1" dirty="0" smtClean="0"/>
              <a:t>Cognitive Level</a:t>
            </a:r>
          </a:p>
          <a:p>
            <a:pPr marL="742950" lvl="2" indent="-342900"/>
            <a:r>
              <a:rPr lang="en-US" b="1" dirty="0" smtClean="0"/>
              <a:t>Authenticity</a:t>
            </a:r>
            <a:endParaRPr lang="en-US" b="1" dirty="0"/>
          </a:p>
          <a:p>
            <a:pPr marL="742950" lvl="2" indent="-342900"/>
            <a:r>
              <a:rPr lang="en-US" b="1" dirty="0"/>
              <a:t>Uptake</a:t>
            </a:r>
          </a:p>
          <a:p>
            <a:pPr marL="400050" lvl="2" indent="0">
              <a:buNone/>
            </a:pPr>
            <a:endParaRPr lang="en-US" dirty="0" smtClean="0"/>
          </a:p>
          <a:p>
            <a:pPr marL="342900" lvl="1" indent="-342900">
              <a:buFont typeface="Arial" panose="020B0604020202020204" pitchFamily="34" charset="0"/>
              <a:buChar char="•"/>
            </a:pPr>
            <a:r>
              <a:rPr lang="en-US" dirty="0" smtClean="0"/>
              <a:t>Machine learning </a:t>
            </a:r>
          </a:p>
          <a:p>
            <a:pPr marL="742950" lvl="2" indent="-342900"/>
            <a:r>
              <a:rPr lang="en-US" i="1" dirty="0" smtClean="0"/>
              <a:t>Observed Question Properties </a:t>
            </a:r>
            <a:r>
              <a:rPr lang="en-US" dirty="0" smtClean="0">
                <a:sym typeface="Wingdings" panose="05000000000000000000" pitchFamily="2" charset="2"/>
              </a:rPr>
              <a:t> </a:t>
            </a:r>
            <a:r>
              <a:rPr lang="en-US" b="1" dirty="0" smtClean="0">
                <a:sym typeface="Wingdings" panose="05000000000000000000" pitchFamily="2" charset="2"/>
              </a:rPr>
              <a:t>Hidden Question Properties</a:t>
            </a:r>
            <a:endParaRPr lang="en-US" b="1" dirty="0" smtClean="0"/>
          </a:p>
        </p:txBody>
      </p:sp>
    </p:spTree>
    <p:extLst>
      <p:ext uri="{BB962C8B-B14F-4D97-AF65-F5344CB8AC3E}">
        <p14:creationId xmlns:p14="http://schemas.microsoft.com/office/powerpoint/2010/main" val="981437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Models using Archival Data</a:t>
            </a:r>
          </a:p>
        </p:txBody>
      </p:sp>
      <p:sp>
        <p:nvSpPr>
          <p:cNvPr id="3" name="Text Placeholder 2"/>
          <p:cNvSpPr>
            <a:spLocks noGrp="1"/>
          </p:cNvSpPr>
          <p:nvPr>
            <p:ph type="body" idx="1"/>
          </p:nvPr>
        </p:nvSpPr>
        <p:spPr/>
        <p:txBody>
          <a:bodyPr>
            <a:normAutofit/>
          </a:bodyPr>
          <a:lstStyle/>
          <a:p>
            <a:pPr lvl="0">
              <a:spcBef>
                <a:spcPts val="560"/>
              </a:spcBef>
              <a:buSzPct val="94444"/>
            </a:pPr>
            <a:r>
              <a:rPr lang="en-US" dirty="0"/>
              <a:t>Isolated question vs. Question </a:t>
            </a:r>
            <a:r>
              <a:rPr lang="en-US" dirty="0" smtClean="0"/>
              <a:t>event</a:t>
            </a:r>
          </a:p>
          <a:p>
            <a:pPr lvl="0">
              <a:spcBef>
                <a:spcPts val="560"/>
              </a:spcBef>
              <a:buSzPct val="94444"/>
            </a:pPr>
            <a:endParaRPr lang="en-US" dirty="0"/>
          </a:p>
          <a:p>
            <a:pPr>
              <a:spcBef>
                <a:spcPts val="560"/>
              </a:spcBef>
              <a:buSzPct val="94444"/>
            </a:pPr>
            <a:r>
              <a:rPr lang="en-US" dirty="0"/>
              <a:t>Is it possible to recover these variables from the isolated question?</a:t>
            </a:r>
          </a:p>
          <a:p>
            <a:pPr lvl="0">
              <a:spcBef>
                <a:spcPts val="560"/>
              </a:spcBef>
              <a:buSzPct val="94444"/>
            </a:pPr>
            <a:endParaRPr lang="en-US" dirty="0"/>
          </a:p>
          <a:p>
            <a:endParaRPr lang="en-US" dirty="0"/>
          </a:p>
        </p:txBody>
      </p:sp>
    </p:spTree>
    <p:extLst>
      <p:ext uri="{BB962C8B-B14F-4D97-AF65-F5344CB8AC3E}">
        <p14:creationId xmlns:p14="http://schemas.microsoft.com/office/powerpoint/2010/main" val="2050742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Models using Archival Data</a:t>
            </a:r>
          </a:p>
        </p:txBody>
      </p:sp>
      <p:sp>
        <p:nvSpPr>
          <p:cNvPr id="3" name="Text Placeholder 2"/>
          <p:cNvSpPr>
            <a:spLocks noGrp="1"/>
          </p:cNvSpPr>
          <p:nvPr>
            <p:ph type="body" idx="1"/>
          </p:nvPr>
        </p:nvSpPr>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1" y="1828800"/>
            <a:ext cx="7622890" cy="4284866"/>
          </a:xfrm>
          <a:prstGeom prst="rect">
            <a:avLst/>
          </a:prstGeom>
        </p:spPr>
      </p:pic>
    </p:spTree>
    <p:extLst>
      <p:ext uri="{BB962C8B-B14F-4D97-AF65-F5344CB8AC3E}">
        <p14:creationId xmlns:p14="http://schemas.microsoft.com/office/powerpoint/2010/main" val="1016944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Models using Archival Data</a:t>
            </a:r>
          </a:p>
        </p:txBody>
      </p:sp>
      <p:graphicFrame>
        <p:nvGraphicFramePr>
          <p:cNvPr id="4" name="Table 3"/>
          <p:cNvGraphicFramePr>
            <a:graphicFrameLocks noGrp="1"/>
          </p:cNvGraphicFramePr>
          <p:nvPr>
            <p:extLst>
              <p:ext uri="{D42A27DB-BD31-4B8C-83A1-F6EECF244321}">
                <p14:modId xmlns:p14="http://schemas.microsoft.com/office/powerpoint/2010/main" val="955637520"/>
              </p:ext>
            </p:extLst>
          </p:nvPr>
        </p:nvGraphicFramePr>
        <p:xfrm>
          <a:off x="533400" y="1703890"/>
          <a:ext cx="8305800" cy="4849310"/>
        </p:xfrm>
        <a:graphic>
          <a:graphicData uri="http://schemas.openxmlformats.org/drawingml/2006/table">
            <a:tbl>
              <a:tblPr firstRow="1" bandRow="1"/>
              <a:tblGrid>
                <a:gridCol w="2208989"/>
                <a:gridCol w="6096811"/>
              </a:tblGrid>
              <a:tr h="1295077">
                <a:tc>
                  <a:txBody>
                    <a:bodyPr/>
                    <a:lstStyle/>
                    <a:p>
                      <a:r>
                        <a:rPr lang="en-US" sz="2800" dirty="0" smtClean="0"/>
                        <a:t>Text</a:t>
                      </a:r>
                      <a:endParaRPr lang="en-US" sz="2800" dirty="0"/>
                    </a:p>
                  </a:txBody>
                  <a:tcPr/>
                </a:tc>
                <a:tc>
                  <a:txBody>
                    <a:bodyPr/>
                    <a:lstStyle/>
                    <a:p>
                      <a:r>
                        <a:rPr lang="en-US" sz="2800" dirty="0" smtClean="0"/>
                        <a:t>Who can tell me the important word that you have to put down on the word list for Amelia J. Bloomer.</a:t>
                      </a:r>
                    </a:p>
                  </a:txBody>
                  <a:tcPr/>
                </a:tc>
              </a:tr>
              <a:tr h="551630">
                <a:tc>
                  <a:txBody>
                    <a:bodyPr/>
                    <a:lstStyle/>
                    <a:p>
                      <a:r>
                        <a:rPr lang="en-US" sz="2800" dirty="0" smtClean="0"/>
                        <a:t>Speaker</a:t>
                      </a:r>
                      <a:endParaRPr lang="en-US" sz="2800" dirty="0"/>
                    </a:p>
                  </a:txBody>
                  <a:tcPr/>
                </a:tc>
                <a:tc>
                  <a:txBody>
                    <a:bodyPr/>
                    <a:lstStyle/>
                    <a:p>
                      <a:r>
                        <a:rPr lang="en-US" sz="2800" dirty="0" smtClean="0"/>
                        <a:t>Teacher</a:t>
                      </a:r>
                      <a:endParaRPr lang="en-US" sz="2800" dirty="0"/>
                    </a:p>
                  </a:txBody>
                  <a:tcPr/>
                </a:tc>
              </a:tr>
              <a:tr h="892164">
                <a:tc>
                  <a:txBody>
                    <a:bodyPr/>
                    <a:lstStyle/>
                    <a:p>
                      <a:r>
                        <a:rPr lang="en-US" sz="2800" dirty="0" smtClean="0"/>
                        <a:t>Part of multiple</a:t>
                      </a:r>
                      <a:endParaRPr lang="en-US" sz="2800" dirty="0"/>
                    </a:p>
                  </a:txBody>
                  <a:tcPr/>
                </a:tc>
                <a:tc>
                  <a:txBody>
                    <a:bodyPr/>
                    <a:lstStyle/>
                    <a:p>
                      <a:r>
                        <a:rPr lang="en-US" sz="2800" dirty="0" smtClean="0"/>
                        <a:t>No</a:t>
                      </a:r>
                      <a:endParaRPr lang="en-US" sz="2800" dirty="0"/>
                    </a:p>
                  </a:txBody>
                  <a:tcPr/>
                </a:tc>
              </a:tr>
              <a:tr h="892164">
                <a:tc>
                  <a:txBody>
                    <a:bodyPr/>
                    <a:lstStyle/>
                    <a:p>
                      <a:r>
                        <a:rPr lang="en-US" sz="2800" dirty="0" smtClean="0"/>
                        <a:t>Cognitive level</a:t>
                      </a:r>
                      <a:endParaRPr lang="en-US" sz="2800" dirty="0"/>
                    </a:p>
                  </a:txBody>
                  <a:tcPr/>
                </a:tc>
                <a:tc>
                  <a:txBody>
                    <a:bodyPr/>
                    <a:lstStyle/>
                    <a:p>
                      <a:r>
                        <a:rPr lang="en-US" sz="2800" dirty="0" smtClean="0"/>
                        <a:t>Recitation</a:t>
                      </a:r>
                      <a:endParaRPr lang="en-US" sz="2800" dirty="0"/>
                    </a:p>
                  </a:txBody>
                  <a:tcPr/>
                </a:tc>
              </a:tr>
              <a:tr h="496467">
                <a:tc>
                  <a:txBody>
                    <a:bodyPr/>
                    <a:lstStyle/>
                    <a:p>
                      <a:r>
                        <a:rPr lang="en-US" sz="2800" dirty="0" smtClean="0"/>
                        <a:t>Authentic</a:t>
                      </a:r>
                      <a:endParaRPr lang="en-US" sz="2800" dirty="0"/>
                    </a:p>
                  </a:txBody>
                  <a:tcPr/>
                </a:tc>
                <a:tc>
                  <a:txBody>
                    <a:bodyPr/>
                    <a:lstStyle/>
                    <a:p>
                      <a:r>
                        <a:rPr lang="en-US" sz="2800" dirty="0" smtClean="0"/>
                        <a:t>No</a:t>
                      </a:r>
                      <a:endParaRPr lang="en-US" sz="2800" dirty="0"/>
                    </a:p>
                  </a:txBody>
                  <a:tcPr/>
                </a:tc>
              </a:tr>
              <a:tr h="469449">
                <a:tc>
                  <a:txBody>
                    <a:bodyPr/>
                    <a:lstStyle/>
                    <a:p>
                      <a:r>
                        <a:rPr lang="en-US" sz="2800" dirty="0" smtClean="0"/>
                        <a:t>Uptake</a:t>
                      </a:r>
                      <a:endParaRPr lang="en-US" sz="2800" dirty="0"/>
                    </a:p>
                  </a:txBody>
                  <a:tcPr/>
                </a:tc>
                <a:tc>
                  <a:txBody>
                    <a:bodyPr/>
                    <a:lstStyle/>
                    <a:p>
                      <a:r>
                        <a:rPr lang="en-US" sz="2800" dirty="0" smtClean="0"/>
                        <a:t>No</a:t>
                      </a:r>
                      <a:endParaRPr lang="en-US" sz="2800" dirty="0"/>
                    </a:p>
                  </a:txBody>
                  <a:tcPr/>
                </a:tc>
              </a:tr>
            </a:tbl>
          </a:graphicData>
        </a:graphic>
      </p:graphicFrame>
    </p:spTree>
    <p:extLst>
      <p:ext uri="{BB962C8B-B14F-4D97-AF65-F5344CB8AC3E}">
        <p14:creationId xmlns:p14="http://schemas.microsoft.com/office/powerpoint/2010/main" val="2933571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Authenticity: </a:t>
            </a:r>
            <a:r>
              <a:rPr lang="en-US" i="1" dirty="0" smtClean="0"/>
              <a:t>Hidden</a:t>
            </a:r>
            <a:endParaRPr lang="en-US" i="1" dirty="0"/>
          </a:p>
        </p:txBody>
      </p:sp>
      <p:sp>
        <p:nvSpPr>
          <p:cNvPr id="3" name="Text Placeholder 2"/>
          <p:cNvSpPr>
            <a:spLocks noGrp="1"/>
          </p:cNvSpPr>
          <p:nvPr>
            <p:ph type="body" idx="1"/>
          </p:nvPr>
        </p:nvSpPr>
        <p:spPr/>
        <p:txBody>
          <a:bodyPr/>
          <a:lstStyle/>
          <a:p>
            <a:pPr>
              <a:buSzPct val="94444"/>
            </a:pPr>
            <a:r>
              <a:rPr lang="en-US" dirty="0"/>
              <a:t>Open ended </a:t>
            </a:r>
            <a:r>
              <a:rPr lang="en-US" dirty="0" smtClean="0"/>
              <a:t>questions</a:t>
            </a:r>
          </a:p>
          <a:p>
            <a:pPr>
              <a:buSzPct val="94444"/>
            </a:pPr>
            <a:endParaRPr lang="en-US" dirty="0"/>
          </a:p>
          <a:p>
            <a:pPr>
              <a:buSzPct val="94444"/>
            </a:pPr>
            <a:r>
              <a:rPr lang="en-US" dirty="0"/>
              <a:t>Leads to open-ended discussion</a:t>
            </a:r>
          </a:p>
          <a:p>
            <a:pPr lvl="1">
              <a:buSzPct val="94444"/>
            </a:pPr>
            <a:r>
              <a:rPr lang="en-US" dirty="0" smtClean="0"/>
              <a:t>“</a:t>
            </a:r>
            <a:r>
              <a:rPr lang="en-US" dirty="0"/>
              <a:t>What was your reaction to the end of the story</a:t>
            </a:r>
            <a:r>
              <a:rPr lang="en-US" dirty="0" smtClean="0"/>
              <a:t>?”</a:t>
            </a:r>
            <a:endParaRPr lang="en-US" dirty="0"/>
          </a:p>
        </p:txBody>
      </p:sp>
    </p:spTree>
    <p:extLst>
      <p:ext uri="{BB962C8B-B14F-4D97-AF65-F5344CB8AC3E}">
        <p14:creationId xmlns:p14="http://schemas.microsoft.com/office/powerpoint/2010/main" val="3824074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Uptake: </a:t>
            </a:r>
            <a:r>
              <a:rPr lang="en-US" i="1" dirty="0" smtClean="0"/>
              <a:t>Hidden</a:t>
            </a:r>
            <a:endParaRPr lang="en-US" i="1" dirty="0"/>
          </a:p>
        </p:txBody>
      </p:sp>
      <p:sp>
        <p:nvSpPr>
          <p:cNvPr id="3" name="Text Placeholder 2"/>
          <p:cNvSpPr>
            <a:spLocks noGrp="1"/>
          </p:cNvSpPr>
          <p:nvPr>
            <p:ph type="body" idx="1"/>
          </p:nvPr>
        </p:nvSpPr>
        <p:spPr/>
        <p:txBody>
          <a:bodyPr/>
          <a:lstStyle/>
          <a:p>
            <a:pPr>
              <a:buSzPct val="94444"/>
            </a:pPr>
            <a:r>
              <a:rPr lang="en-US" dirty="0"/>
              <a:t>Question about something that another person has said </a:t>
            </a:r>
            <a:r>
              <a:rPr lang="en-US" dirty="0" smtClean="0"/>
              <a:t>previously</a:t>
            </a:r>
          </a:p>
          <a:p>
            <a:pPr>
              <a:buSzPct val="94444"/>
            </a:pPr>
            <a:endParaRPr lang="en-US" dirty="0"/>
          </a:p>
          <a:p>
            <a:pPr>
              <a:buSzPct val="94444"/>
            </a:pPr>
            <a:r>
              <a:rPr lang="en-US" dirty="0"/>
              <a:t>Emphasizes the importance of students’ contribution</a:t>
            </a:r>
          </a:p>
          <a:p>
            <a:pPr lvl="1" indent="-342900">
              <a:buSzPct val="94444"/>
            </a:pPr>
            <a:r>
              <a:rPr lang="en-US" dirty="0" smtClean="0"/>
              <a:t>“</a:t>
            </a:r>
            <a:r>
              <a:rPr lang="en-US" dirty="0"/>
              <a:t>Why did you say that</a:t>
            </a:r>
            <a:r>
              <a:rPr lang="en-US" dirty="0" smtClean="0"/>
              <a:t>?”</a:t>
            </a:r>
            <a:endParaRPr lang="en-US" dirty="0"/>
          </a:p>
        </p:txBody>
      </p:sp>
    </p:spTree>
    <p:extLst>
      <p:ext uri="{BB962C8B-B14F-4D97-AF65-F5344CB8AC3E}">
        <p14:creationId xmlns:p14="http://schemas.microsoft.com/office/powerpoint/2010/main" val="1629374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Discourse</a:t>
            </a:r>
            <a:endParaRPr lang="en-US" dirty="0"/>
          </a:p>
        </p:txBody>
      </p:sp>
      <p:sp>
        <p:nvSpPr>
          <p:cNvPr id="3" name="Text Placeholder 2"/>
          <p:cNvSpPr>
            <a:spLocks noGrp="1"/>
          </p:cNvSpPr>
          <p:nvPr>
            <p:ph type="body" idx="1"/>
          </p:nvPr>
        </p:nvSpPr>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1" y="1828800"/>
            <a:ext cx="7622890" cy="4284866"/>
          </a:xfrm>
          <a:prstGeom prst="rect">
            <a:avLst/>
          </a:prstGeom>
        </p:spPr>
      </p:pic>
    </p:spTree>
    <p:extLst>
      <p:ext uri="{BB962C8B-B14F-4D97-AF65-F5344CB8AC3E}">
        <p14:creationId xmlns:p14="http://schemas.microsoft.com/office/powerpoint/2010/main" val="1427580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i="1" dirty="0" smtClean="0"/>
              <a:t>Observed</a:t>
            </a:r>
            <a:endParaRPr lang="en-US" i="1" dirty="0"/>
          </a:p>
        </p:txBody>
      </p:sp>
      <p:sp>
        <p:nvSpPr>
          <p:cNvPr id="3" name="Text Placeholder 2"/>
          <p:cNvSpPr>
            <a:spLocks noGrp="1"/>
          </p:cNvSpPr>
          <p:nvPr>
            <p:ph type="body" idx="1"/>
          </p:nvPr>
        </p:nvSpPr>
        <p:spPr/>
        <p:txBody>
          <a:bodyPr>
            <a:normAutofit/>
          </a:bodyPr>
          <a:lstStyle/>
          <a:p>
            <a:pPr lvl="0">
              <a:spcBef>
                <a:spcPts val="560"/>
              </a:spcBef>
              <a:buSzPct val="94444"/>
            </a:pPr>
            <a:r>
              <a:rPr lang="en-US" dirty="0"/>
              <a:t>Olney, et al. 2003</a:t>
            </a:r>
          </a:p>
          <a:p>
            <a:pPr lvl="1" indent="-342900">
              <a:buSzPct val="94444"/>
            </a:pPr>
            <a:r>
              <a:rPr lang="en-US" sz="3200" dirty="0"/>
              <a:t>Based on part of speech, keywords, etc.</a:t>
            </a:r>
          </a:p>
          <a:p>
            <a:pPr lvl="1" indent="-342900">
              <a:buSzPct val="94444"/>
            </a:pPr>
            <a:r>
              <a:rPr lang="en-US" sz="3200" dirty="0"/>
              <a:t>16 question categories </a:t>
            </a:r>
            <a:r>
              <a:rPr lang="en-US" sz="1600" dirty="0"/>
              <a:t>(</a:t>
            </a:r>
            <a:r>
              <a:rPr lang="en-US" sz="1600" dirty="0" err="1"/>
              <a:t>Graesser</a:t>
            </a:r>
            <a:r>
              <a:rPr lang="en-US" sz="1600" dirty="0"/>
              <a:t> &amp; Person, 1994; </a:t>
            </a:r>
            <a:r>
              <a:rPr lang="en-US" sz="1600" dirty="0" err="1"/>
              <a:t>Graesser</a:t>
            </a:r>
            <a:r>
              <a:rPr lang="en-US" sz="1600" dirty="0"/>
              <a:t>, Person, &amp; Huber, 1992)</a:t>
            </a:r>
          </a:p>
          <a:p>
            <a:pPr lvl="1" indent="-342900">
              <a:buSzPct val="94444"/>
            </a:pPr>
            <a:r>
              <a:rPr lang="en-US" sz="3200" dirty="0"/>
              <a:t>Rule Based System</a:t>
            </a:r>
          </a:p>
          <a:p>
            <a:pPr lvl="1" indent="-342900">
              <a:buSzPct val="94444"/>
            </a:pPr>
            <a:endParaRPr lang="en-US" sz="4000" dirty="0"/>
          </a:p>
          <a:p>
            <a:pPr>
              <a:buSzPct val="94444"/>
            </a:pPr>
            <a:r>
              <a:rPr lang="en-US" dirty="0"/>
              <a:t>Different kinds of questions might lead to different levels of uptake and </a:t>
            </a:r>
            <a:r>
              <a:rPr lang="en-US" dirty="0" smtClean="0"/>
              <a:t>authenticity</a:t>
            </a:r>
            <a:endParaRPr lang="en-US" dirty="0"/>
          </a:p>
        </p:txBody>
      </p:sp>
    </p:spTree>
    <p:extLst>
      <p:ext uri="{BB962C8B-B14F-4D97-AF65-F5344CB8AC3E}">
        <p14:creationId xmlns:p14="http://schemas.microsoft.com/office/powerpoint/2010/main" val="2659356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Text Placeholder 2"/>
          <p:cNvSpPr>
            <a:spLocks noGrp="1"/>
          </p:cNvSpPr>
          <p:nvPr>
            <p:ph type="body" idx="1"/>
          </p:nvPr>
        </p:nvSpPr>
        <p:spPr/>
        <p:txBody>
          <a:bodyPr/>
          <a:lstStyle/>
          <a:p>
            <a:r>
              <a:rPr lang="en-US" dirty="0" smtClean="0"/>
              <a:t>Using machine learning</a:t>
            </a:r>
          </a:p>
          <a:p>
            <a:pPr lvl="1"/>
            <a:r>
              <a:rPr lang="en-US" dirty="0" smtClean="0"/>
              <a:t>Predict Authenticity from question text</a:t>
            </a:r>
          </a:p>
          <a:p>
            <a:pPr lvl="1"/>
            <a:r>
              <a:rPr lang="en-US" dirty="0" smtClean="0"/>
              <a:t>Predict Uptake from question text</a:t>
            </a:r>
          </a:p>
          <a:p>
            <a:pPr lvl="1"/>
            <a:endParaRPr lang="en-US" dirty="0"/>
          </a:p>
          <a:p>
            <a:r>
              <a:rPr lang="en-US" dirty="0" smtClean="0"/>
              <a:t>Compare these models with</a:t>
            </a:r>
          </a:p>
          <a:p>
            <a:pPr lvl="1"/>
            <a:r>
              <a:rPr lang="en-US" dirty="0" smtClean="0"/>
              <a:t>Original human codes (coding in </a:t>
            </a:r>
            <a:r>
              <a:rPr lang="en-US" u="sng" dirty="0" smtClean="0"/>
              <a:t>context</a:t>
            </a:r>
            <a:r>
              <a:rPr lang="en-US" dirty="0" smtClean="0"/>
              <a:t>)</a:t>
            </a:r>
          </a:p>
          <a:p>
            <a:pPr lvl="1"/>
            <a:r>
              <a:rPr lang="en-US" dirty="0" smtClean="0"/>
              <a:t>New human codes (coding in </a:t>
            </a:r>
            <a:r>
              <a:rPr lang="en-US" u="sng" dirty="0" smtClean="0"/>
              <a:t>isolation</a:t>
            </a:r>
            <a:r>
              <a:rPr lang="en-US" dirty="0" smtClean="0"/>
              <a:t>)</a:t>
            </a:r>
            <a:endParaRPr lang="en-US" dirty="0"/>
          </a:p>
        </p:txBody>
      </p:sp>
    </p:spTree>
    <p:extLst>
      <p:ext uri="{BB962C8B-B14F-4D97-AF65-F5344CB8AC3E}">
        <p14:creationId xmlns:p14="http://schemas.microsoft.com/office/powerpoint/2010/main" val="2959530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Archival Data: </a:t>
            </a:r>
            <a:r>
              <a:rPr lang="en-US" i="1" dirty="0" smtClean="0"/>
              <a:t>In Context</a:t>
            </a:r>
            <a:endParaRPr lang="en-US" i="1" dirty="0"/>
          </a:p>
        </p:txBody>
      </p:sp>
      <p:sp>
        <p:nvSpPr>
          <p:cNvPr id="3" name="Text Placeholder 2"/>
          <p:cNvSpPr>
            <a:spLocks noGrp="1"/>
          </p:cNvSpPr>
          <p:nvPr>
            <p:ph type="body" idx="1"/>
          </p:nvPr>
        </p:nvSpPr>
        <p:spPr/>
        <p:txBody>
          <a:bodyPr>
            <a:normAutofit/>
          </a:bodyPr>
          <a:lstStyle/>
          <a:p>
            <a:pPr marL="457200" indent="-457200">
              <a:buSzPct val="94444"/>
            </a:pPr>
            <a:r>
              <a:rPr lang="en-US" dirty="0" smtClean="0"/>
              <a:t>Partnership </a:t>
            </a:r>
            <a:r>
              <a:rPr lang="en-US" dirty="0"/>
              <a:t>for Literacy Study (Partnership)</a:t>
            </a:r>
          </a:p>
          <a:p>
            <a:pPr marL="857250" lvl="1" indent="-457200">
              <a:buSzPct val="94444"/>
            </a:pPr>
            <a:r>
              <a:rPr lang="en-US" sz="3200" dirty="0"/>
              <a:t>7th and 8th grade English and language arts</a:t>
            </a:r>
          </a:p>
          <a:p>
            <a:pPr marL="857250" lvl="1" indent="-457200">
              <a:buSzPct val="94444"/>
            </a:pPr>
            <a:r>
              <a:rPr lang="en-US" sz="3200" dirty="0"/>
              <a:t>120 classrooms in 23 schools (observed twice)</a:t>
            </a:r>
          </a:p>
          <a:p>
            <a:pPr marL="857250" lvl="1" indent="-457200">
              <a:buSzPct val="94444"/>
            </a:pPr>
            <a:r>
              <a:rPr lang="en-US" sz="3200" dirty="0"/>
              <a:t>29,673 instances (25,711 utilized) </a:t>
            </a:r>
          </a:p>
          <a:p>
            <a:pPr marL="457200" indent="-457200">
              <a:buSzPct val="94444"/>
            </a:pPr>
            <a:r>
              <a:rPr lang="en-US" sz="3600" dirty="0"/>
              <a:t>Raters agreed on question properties approximately 80% of the </a:t>
            </a:r>
            <a:r>
              <a:rPr lang="en-US" sz="3600" dirty="0" smtClean="0"/>
              <a:t>time</a:t>
            </a:r>
            <a:endParaRPr lang="en-US" sz="3600" dirty="0"/>
          </a:p>
        </p:txBody>
      </p:sp>
    </p:spTree>
    <p:extLst>
      <p:ext uri="{BB962C8B-B14F-4D97-AF65-F5344CB8AC3E}">
        <p14:creationId xmlns:p14="http://schemas.microsoft.com/office/powerpoint/2010/main" val="1204942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Ratings: </a:t>
            </a:r>
            <a:r>
              <a:rPr lang="en-US" i="1" dirty="0" smtClean="0"/>
              <a:t>In Isolation</a:t>
            </a:r>
            <a:endParaRPr lang="en-US" i="1" dirty="0"/>
          </a:p>
        </p:txBody>
      </p:sp>
      <p:sp>
        <p:nvSpPr>
          <p:cNvPr id="3" name="Text Placeholder 2"/>
          <p:cNvSpPr>
            <a:spLocks noGrp="1"/>
          </p:cNvSpPr>
          <p:nvPr>
            <p:ph type="body" idx="1"/>
          </p:nvPr>
        </p:nvSpPr>
        <p:spPr/>
        <p:txBody>
          <a:bodyPr/>
          <a:lstStyle/>
          <a:p>
            <a:pPr marL="457200" indent="-457200">
              <a:buSzPct val="94444"/>
            </a:pPr>
            <a:r>
              <a:rPr lang="en-US" dirty="0"/>
              <a:t>Four human raters </a:t>
            </a:r>
            <a:endParaRPr lang="en-US" dirty="0" smtClean="0"/>
          </a:p>
          <a:p>
            <a:pPr marL="457200" indent="-457200">
              <a:buSzPct val="94444"/>
            </a:pPr>
            <a:endParaRPr lang="en-US" dirty="0"/>
          </a:p>
          <a:p>
            <a:pPr marL="457200" indent="-457200">
              <a:buSzPct val="94444"/>
            </a:pPr>
            <a:r>
              <a:rPr lang="en-US" dirty="0"/>
              <a:t>Uniform </a:t>
            </a:r>
            <a:r>
              <a:rPr lang="en-US" dirty="0" smtClean="0"/>
              <a:t>sampling (100 questions per code)</a:t>
            </a:r>
          </a:p>
          <a:p>
            <a:pPr marL="457200" indent="-457200">
              <a:buSzPct val="94444"/>
            </a:pPr>
            <a:endParaRPr lang="en-US" sz="1600" dirty="0"/>
          </a:p>
          <a:p>
            <a:pPr marL="457200" indent="-457200">
              <a:buSzPct val="94444"/>
            </a:pPr>
            <a:r>
              <a:rPr lang="en-US" dirty="0" smtClean="0"/>
              <a:t>Randomly ordered isolated questions</a:t>
            </a:r>
            <a:endParaRPr lang="en-US" dirty="0"/>
          </a:p>
        </p:txBody>
      </p:sp>
    </p:spTree>
    <p:extLst>
      <p:ext uri="{BB962C8B-B14F-4D97-AF65-F5344CB8AC3E}">
        <p14:creationId xmlns:p14="http://schemas.microsoft.com/office/powerpoint/2010/main" val="19928239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 Features</a:t>
            </a:r>
            <a:endParaRPr lang="en-US" dirty="0"/>
          </a:p>
        </p:txBody>
      </p:sp>
      <p:sp>
        <p:nvSpPr>
          <p:cNvPr id="3" name="Text Placeholder 2"/>
          <p:cNvSpPr>
            <a:spLocks noGrp="1"/>
          </p:cNvSpPr>
          <p:nvPr>
            <p:ph type="body" idx="1"/>
          </p:nvPr>
        </p:nvSpPr>
        <p:spPr>
          <a:xfrm>
            <a:off x="457200" y="1600200"/>
            <a:ext cx="8382000" cy="4967574"/>
          </a:xfrm>
        </p:spPr>
        <p:txBody>
          <a:bodyPr>
            <a:noAutofit/>
          </a:bodyPr>
          <a:lstStyle/>
          <a:p>
            <a:r>
              <a:rPr lang="en-US" sz="3100" b="1" dirty="0" smtClean="0"/>
              <a:t>Binary</a:t>
            </a:r>
            <a:r>
              <a:rPr lang="en-US" sz="3100" dirty="0" smtClean="0"/>
              <a:t>: does  word appear in the question?</a:t>
            </a:r>
          </a:p>
          <a:p>
            <a:endParaRPr lang="en-US" sz="3100" dirty="0"/>
          </a:p>
          <a:p>
            <a:pPr marL="285750">
              <a:buSzPct val="94444"/>
            </a:pPr>
            <a:r>
              <a:rPr lang="en-US" sz="3100" b="1" dirty="0"/>
              <a:t>Casual consequent </a:t>
            </a:r>
            <a:r>
              <a:rPr lang="en-US" sz="3100" b="1" dirty="0" smtClean="0"/>
              <a:t>words: </a:t>
            </a:r>
            <a:r>
              <a:rPr lang="en-US" sz="3100" dirty="0" smtClean="0"/>
              <a:t>results, effects, </a:t>
            </a:r>
            <a:r>
              <a:rPr lang="en-US" sz="3100" dirty="0"/>
              <a:t>etc. </a:t>
            </a:r>
            <a:endParaRPr lang="en-US" sz="3100" dirty="0" smtClean="0"/>
          </a:p>
          <a:p>
            <a:pPr marL="285750">
              <a:buSzPct val="94444"/>
            </a:pPr>
            <a:endParaRPr lang="en-US" sz="3100" dirty="0"/>
          </a:p>
          <a:p>
            <a:pPr marL="285750">
              <a:buSzPct val="94444"/>
            </a:pPr>
            <a:r>
              <a:rPr lang="en-US" sz="3100" dirty="0" smtClean="0"/>
              <a:t>Procedural, Feature </a:t>
            </a:r>
            <a:r>
              <a:rPr lang="en-US" sz="3100" dirty="0"/>
              <a:t>specification, Negation, Meta-communication, Metacognition, Comparison, Goal orientation, Judgmental Definition, Enablement, Interpretation, Example, Quantification, Casual antecedent, </a:t>
            </a:r>
            <a:r>
              <a:rPr lang="en-US" sz="3100" dirty="0" smtClean="0"/>
              <a:t>Disjunction</a:t>
            </a:r>
            <a:endParaRPr lang="en-US" sz="3100" dirty="0"/>
          </a:p>
        </p:txBody>
      </p:sp>
    </p:spTree>
    <p:extLst>
      <p:ext uri="{BB962C8B-B14F-4D97-AF65-F5344CB8AC3E}">
        <p14:creationId xmlns:p14="http://schemas.microsoft.com/office/powerpoint/2010/main" val="3563326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 Features</a:t>
            </a:r>
            <a:endParaRPr lang="en-US" dirty="0"/>
          </a:p>
        </p:txBody>
      </p:sp>
      <p:sp>
        <p:nvSpPr>
          <p:cNvPr id="3" name="Text Placeholder 2"/>
          <p:cNvSpPr>
            <a:spLocks noGrp="1"/>
          </p:cNvSpPr>
          <p:nvPr>
            <p:ph type="body" idx="1"/>
          </p:nvPr>
        </p:nvSpPr>
        <p:spPr>
          <a:xfrm>
            <a:off x="457200" y="1600200"/>
            <a:ext cx="8382000" cy="4967574"/>
          </a:xfrm>
        </p:spPr>
        <p:txBody>
          <a:bodyPr>
            <a:noAutofit/>
          </a:bodyPr>
          <a:lstStyle/>
          <a:p>
            <a:r>
              <a:rPr lang="en-US" sz="3100" b="1" dirty="0" smtClean="0"/>
              <a:t>Positional</a:t>
            </a:r>
            <a:r>
              <a:rPr lang="en-US" sz="3100" dirty="0" smtClean="0"/>
              <a:t>: does  word appear in </a:t>
            </a:r>
          </a:p>
          <a:p>
            <a:pPr lvl="1"/>
            <a:r>
              <a:rPr lang="en-US" sz="2700" dirty="0" smtClean="0"/>
              <a:t>Beginning, Middle, End?</a:t>
            </a:r>
          </a:p>
          <a:p>
            <a:pPr lvl="1"/>
            <a:endParaRPr lang="en-US" sz="2700" dirty="0" smtClean="0"/>
          </a:p>
          <a:p>
            <a:pPr marL="285750">
              <a:buSzPct val="94444"/>
            </a:pPr>
            <a:r>
              <a:rPr lang="en-US" b="1" dirty="0" smtClean="0"/>
              <a:t>Part </a:t>
            </a:r>
            <a:r>
              <a:rPr lang="en-US" b="1" dirty="0"/>
              <a:t>of speech tags</a:t>
            </a:r>
            <a:r>
              <a:rPr lang="en-US" dirty="0"/>
              <a:t>: Determiner, Noun, Pronoun, Adjective, Adverb, and </a:t>
            </a:r>
            <a:r>
              <a:rPr lang="en-US" dirty="0" smtClean="0"/>
              <a:t>Verb</a:t>
            </a:r>
          </a:p>
          <a:p>
            <a:pPr marL="0" indent="0">
              <a:buSzPct val="94444"/>
              <a:buNone/>
            </a:pPr>
            <a:r>
              <a:rPr lang="en-US" dirty="0" smtClean="0"/>
              <a:t> </a:t>
            </a:r>
            <a:endParaRPr lang="en-US" dirty="0"/>
          </a:p>
          <a:p>
            <a:pPr marL="285750">
              <a:buSzPct val="94444"/>
            </a:pPr>
            <a:r>
              <a:rPr lang="en-US" b="1" dirty="0" smtClean="0"/>
              <a:t>Question stems</a:t>
            </a:r>
            <a:r>
              <a:rPr lang="en-US" dirty="0" smtClean="0"/>
              <a:t>:  </a:t>
            </a:r>
            <a:r>
              <a:rPr lang="en-US" dirty="0"/>
              <a:t>Do/Have, Be, </a:t>
            </a:r>
            <a:r>
              <a:rPr lang="en-US" dirty="0" smtClean="0"/>
              <a:t>Modal, What, How, Why</a:t>
            </a:r>
            <a:endParaRPr lang="en-US" sz="5200" b="1" dirty="0"/>
          </a:p>
        </p:txBody>
      </p:sp>
    </p:spTree>
    <p:extLst>
      <p:ext uri="{BB962C8B-B14F-4D97-AF65-F5344CB8AC3E}">
        <p14:creationId xmlns:p14="http://schemas.microsoft.com/office/powerpoint/2010/main" val="3375979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04800" y="304800"/>
            <a:ext cx="8610599" cy="533399"/>
          </a:xfrm>
          <a:prstGeom prst="rect">
            <a:avLst/>
          </a:prstGeom>
          <a:noFill/>
          <a:ln>
            <a:noFill/>
          </a:ln>
        </p:spPr>
        <p:txBody>
          <a:bodyPr lIns="0" tIns="0" rIns="0" bIns="0" anchor="b" anchorCtr="0">
            <a:noAutofit/>
          </a:bodyPr>
          <a:lstStyle/>
          <a:p>
            <a:pPr marL="0" marR="0" lvl="0" indent="0" algn="l" rtl="0">
              <a:spcBef>
                <a:spcPts val="0"/>
              </a:spcBef>
              <a:spcAft>
                <a:spcPts val="0"/>
              </a:spcAft>
              <a:buSzPct val="25000"/>
              <a:buNone/>
            </a:pPr>
            <a:r>
              <a:rPr lang="en" sz="3600" dirty="0" smtClean="0">
                <a:solidFill>
                  <a:srgbClr val="FF0000"/>
                </a:solidFill>
              </a:rPr>
              <a:t>Machine Learning</a:t>
            </a:r>
            <a:endParaRPr lang="en" sz="3600" dirty="0">
              <a:solidFill>
                <a:srgbClr val="FF0000"/>
              </a:solidFill>
            </a:endParaRPr>
          </a:p>
        </p:txBody>
      </p:sp>
      <p:sp>
        <p:nvSpPr>
          <p:cNvPr id="121" name="Shape 121"/>
          <p:cNvSpPr txBox="1">
            <a:spLocks noGrp="1"/>
          </p:cNvSpPr>
          <p:nvPr>
            <p:ph idx="1"/>
          </p:nvPr>
        </p:nvSpPr>
        <p:spPr>
          <a:xfrm>
            <a:off x="152400" y="1066800"/>
            <a:ext cx="8839199" cy="4724400"/>
          </a:xfrm>
          <a:prstGeom prst="rect">
            <a:avLst/>
          </a:prstGeom>
          <a:noFill/>
          <a:ln>
            <a:noFill/>
          </a:ln>
        </p:spPr>
        <p:txBody>
          <a:bodyPr lIns="91425" tIns="45700" rIns="91425" bIns="45700" anchor="t" anchorCtr="0">
            <a:noAutofit/>
          </a:bodyPr>
          <a:lstStyle/>
          <a:p>
            <a:pPr marL="457200" indent="-457200">
              <a:spcBef>
                <a:spcPts val="560"/>
              </a:spcBef>
              <a:buSzPct val="94444"/>
            </a:pPr>
            <a:r>
              <a:rPr lang="en-US" kern="1200" dirty="0" smtClean="0">
                <a:solidFill>
                  <a:schemeClr val="tx1"/>
                </a:solidFill>
              </a:rPr>
              <a:t>Training data: </a:t>
            </a:r>
            <a:r>
              <a:rPr lang="en-US" sz="2400" kern="1200" dirty="0" smtClean="0">
                <a:solidFill>
                  <a:schemeClr val="tx1"/>
                </a:solidFill>
              </a:rPr>
              <a:t>subsets extracted from Gold Standard</a:t>
            </a:r>
            <a:endParaRPr lang="en-US" kern="1200" dirty="0" smtClean="0">
              <a:solidFill>
                <a:schemeClr val="tx1"/>
              </a:solidFill>
            </a:endParaRPr>
          </a:p>
          <a:p>
            <a:pPr marL="857250" lvl="1" indent="-457200">
              <a:buSzPct val="94444"/>
            </a:pPr>
            <a:r>
              <a:rPr lang="en-US" kern="1200" dirty="0" smtClean="0">
                <a:solidFill>
                  <a:schemeClr val="tx1"/>
                </a:solidFill>
              </a:rPr>
              <a:t>Authenticity</a:t>
            </a:r>
          </a:p>
          <a:p>
            <a:pPr marL="1257300" lvl="2" indent="-457200">
              <a:buSzPct val="94444"/>
            </a:pPr>
            <a:r>
              <a:rPr lang="en-US" kern="1200" dirty="0">
                <a:solidFill>
                  <a:schemeClr val="tx1"/>
                </a:solidFill>
              </a:rPr>
              <a:t>25,464 </a:t>
            </a:r>
            <a:r>
              <a:rPr lang="en-US" kern="1200" dirty="0" smtClean="0">
                <a:solidFill>
                  <a:schemeClr val="tx1"/>
                </a:solidFill>
              </a:rPr>
              <a:t>instances</a:t>
            </a:r>
          </a:p>
          <a:p>
            <a:pPr marL="1257300" lvl="2" indent="-457200">
              <a:buSzPct val="94444"/>
            </a:pPr>
            <a:r>
              <a:rPr lang="en-US" kern="1200" dirty="0" smtClean="0">
                <a:solidFill>
                  <a:schemeClr val="tx1"/>
                </a:solidFill>
              </a:rPr>
              <a:t>50-50 distribution of Authentic and non-Authentic </a:t>
            </a:r>
          </a:p>
          <a:p>
            <a:pPr marL="1257300" lvl="2" indent="-457200">
              <a:buSzPct val="94444"/>
            </a:pPr>
            <a:endParaRPr lang="en-US" kern="1200" dirty="0" smtClean="0">
              <a:solidFill>
                <a:schemeClr val="tx1"/>
              </a:solidFill>
            </a:endParaRPr>
          </a:p>
          <a:p>
            <a:pPr marL="857250" lvl="1" indent="-457200">
              <a:buSzPct val="94444"/>
            </a:pPr>
            <a:r>
              <a:rPr lang="en-US" kern="1200" dirty="0" smtClean="0">
                <a:solidFill>
                  <a:schemeClr val="tx1"/>
                </a:solidFill>
              </a:rPr>
              <a:t>Uptake</a:t>
            </a:r>
          </a:p>
          <a:p>
            <a:pPr marL="1257300" lvl="2" indent="-457200">
              <a:buSzPct val="94444"/>
            </a:pPr>
            <a:r>
              <a:rPr lang="en-US" kern="1200" dirty="0" smtClean="0">
                <a:solidFill>
                  <a:schemeClr val="tx1"/>
                </a:solidFill>
              </a:rPr>
              <a:t>9,579 </a:t>
            </a:r>
            <a:r>
              <a:rPr lang="en-US" kern="1200" dirty="0">
                <a:solidFill>
                  <a:schemeClr val="tx1"/>
                </a:solidFill>
              </a:rPr>
              <a:t>instances</a:t>
            </a:r>
            <a:endParaRPr lang="en-US" kern="1200" dirty="0" smtClean="0">
              <a:solidFill>
                <a:schemeClr val="tx1"/>
              </a:solidFill>
            </a:endParaRPr>
          </a:p>
          <a:p>
            <a:pPr marL="1257300" lvl="2" indent="-457200">
              <a:buSzPct val="94444"/>
            </a:pPr>
            <a:r>
              <a:rPr lang="en-US" kern="1200" dirty="0">
                <a:solidFill>
                  <a:schemeClr val="tx1"/>
                </a:solidFill>
              </a:rPr>
              <a:t>50-50 distribution of </a:t>
            </a:r>
            <a:r>
              <a:rPr lang="en-US" kern="1200" dirty="0" smtClean="0">
                <a:solidFill>
                  <a:schemeClr val="tx1"/>
                </a:solidFill>
              </a:rPr>
              <a:t>Uptake </a:t>
            </a:r>
            <a:r>
              <a:rPr lang="en-US" kern="1200" dirty="0">
                <a:solidFill>
                  <a:schemeClr val="tx1"/>
                </a:solidFill>
              </a:rPr>
              <a:t>and </a:t>
            </a:r>
            <a:r>
              <a:rPr lang="en-US" kern="1200" dirty="0" smtClean="0">
                <a:solidFill>
                  <a:schemeClr val="tx1"/>
                </a:solidFill>
              </a:rPr>
              <a:t>no-Uptake</a:t>
            </a:r>
            <a:endParaRPr lang="en-US" b="1" kern="1200" dirty="0">
              <a:solidFill>
                <a:schemeClr val="tx1"/>
              </a:solidFill>
            </a:endParaRPr>
          </a:p>
        </p:txBody>
      </p:sp>
    </p:spTree>
    <p:extLst>
      <p:ext uri="{BB962C8B-B14F-4D97-AF65-F5344CB8AC3E}">
        <p14:creationId xmlns:p14="http://schemas.microsoft.com/office/powerpoint/2010/main" val="655723802"/>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 Model</a:t>
            </a:r>
            <a:endParaRPr lang="en-US" dirty="0"/>
          </a:p>
        </p:txBody>
      </p:sp>
      <p:sp>
        <p:nvSpPr>
          <p:cNvPr id="3" name="Text Placeholder 2"/>
          <p:cNvSpPr>
            <a:spLocks noGrp="1"/>
          </p:cNvSpPr>
          <p:nvPr>
            <p:ph type="body" idx="1"/>
          </p:nvPr>
        </p:nvSpPr>
        <p:spPr/>
        <p:txBody>
          <a:bodyPr/>
          <a:lstStyle/>
          <a:p>
            <a:r>
              <a:rPr lang="en-US" dirty="0" smtClean="0"/>
              <a:t>J48 Decision Tree in WEKA </a:t>
            </a:r>
            <a:r>
              <a:rPr lang="en-US" sz="2400" dirty="0" smtClean="0"/>
              <a:t>(</a:t>
            </a:r>
            <a:r>
              <a:rPr lang="en-US" sz="2400" dirty="0"/>
              <a:t>Witten, et al., 2011) </a:t>
            </a:r>
            <a:endParaRPr lang="en-US" sz="2400" dirty="0" smtClean="0"/>
          </a:p>
          <a:p>
            <a:endParaRPr lang="en-US" sz="2400" dirty="0" smtClean="0"/>
          </a:p>
          <a:p>
            <a:r>
              <a:rPr lang="en-US" dirty="0" smtClean="0"/>
              <a:t>Evenly balanced classes </a:t>
            </a:r>
          </a:p>
          <a:p>
            <a:endParaRPr lang="en-US" dirty="0" smtClean="0"/>
          </a:p>
          <a:p>
            <a:r>
              <a:rPr lang="en-US" dirty="0" smtClean="0"/>
              <a:t>Separate models for Authenticity and Uptake</a:t>
            </a:r>
          </a:p>
          <a:p>
            <a:endParaRPr lang="en-US" dirty="0"/>
          </a:p>
          <a:p>
            <a:r>
              <a:rPr lang="en-US" dirty="0" smtClean="0"/>
              <a:t>Both using features described</a:t>
            </a:r>
            <a:endParaRPr lang="en-US" dirty="0"/>
          </a:p>
        </p:txBody>
      </p:sp>
    </p:spTree>
    <p:extLst>
      <p:ext uri="{BB962C8B-B14F-4D97-AF65-F5344CB8AC3E}">
        <p14:creationId xmlns:p14="http://schemas.microsoft.com/office/powerpoint/2010/main" val="2687836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r>
              <a:rPr lang="en-US" i="1" dirty="0" smtClean="0"/>
              <a:t>In Isolation</a:t>
            </a:r>
            <a:endParaRPr lang="en-US" i="1" dirty="0"/>
          </a:p>
        </p:txBody>
      </p:sp>
      <p:sp>
        <p:nvSpPr>
          <p:cNvPr id="7" name="Content Placeholder 6"/>
          <p:cNvSpPr>
            <a:spLocks noGrp="1"/>
          </p:cNvSpPr>
          <p:nvPr>
            <p:ph idx="1"/>
          </p:nvPr>
        </p:nvSpPr>
        <p:spPr/>
        <p:txBody>
          <a:bodyPr/>
          <a:lstStyle/>
          <a:p>
            <a:pPr marL="457200" indent="-457200">
              <a:spcBef>
                <a:spcPts val="560"/>
              </a:spcBef>
              <a:buSzPct val="94444"/>
            </a:pPr>
            <a:r>
              <a:rPr lang="en-US" dirty="0"/>
              <a:t>Inter-rater reliability (kappa</a:t>
            </a:r>
            <a:r>
              <a:rPr lang="en-US" dirty="0" smtClean="0"/>
              <a:t>)</a:t>
            </a:r>
          </a:p>
          <a:p>
            <a:pPr marL="457200" indent="-457200">
              <a:spcBef>
                <a:spcPts val="560"/>
              </a:spcBef>
              <a:buSzPct val="94444"/>
            </a:pPr>
            <a:endParaRPr lang="en-US" dirty="0" smtClean="0"/>
          </a:p>
          <a:p>
            <a:pPr marL="0" indent="0">
              <a:spcBef>
                <a:spcPts val="560"/>
              </a:spcBef>
              <a:buSzPct val="94444"/>
              <a:buNone/>
            </a:pPr>
            <a:endParaRPr lang="en-US" sz="2400" dirty="0"/>
          </a:p>
          <a:p>
            <a:pPr marL="400050" lvl="1" indent="0">
              <a:buSzPct val="94444"/>
              <a:buNone/>
            </a:pPr>
            <a:r>
              <a:rPr lang="en-US" dirty="0"/>
              <a:t>Authenticity</a:t>
            </a:r>
            <a:br>
              <a:rPr lang="en-US" dirty="0"/>
            </a:br>
            <a:r>
              <a:rPr lang="en-US" dirty="0"/>
              <a:t/>
            </a:r>
            <a:br>
              <a:rPr lang="en-US" dirty="0"/>
            </a:br>
            <a:r>
              <a:rPr lang="en-US" dirty="0"/>
              <a:t/>
            </a:r>
            <a:br>
              <a:rPr lang="en-US" dirty="0"/>
            </a:br>
            <a:endParaRPr lang="en-US" dirty="0"/>
          </a:p>
          <a:p>
            <a:pPr marL="400050" lvl="1" indent="0">
              <a:buSzPct val="94444"/>
              <a:buNone/>
            </a:pPr>
            <a:endParaRPr lang="en-US" dirty="0"/>
          </a:p>
          <a:p>
            <a:pPr marL="400050" lvl="1" indent="0">
              <a:buSzPct val="94444"/>
              <a:buNone/>
            </a:pPr>
            <a:r>
              <a:rPr lang="en-US" dirty="0" smtClean="0"/>
              <a:t>    Uptake</a:t>
            </a:r>
            <a:endParaRPr lang="en-US" dirty="0"/>
          </a:p>
          <a:p>
            <a:endParaRPr lang="en-US" dirty="0"/>
          </a:p>
        </p:txBody>
      </p:sp>
      <p:pic>
        <p:nvPicPr>
          <p:cNvPr id="5" name="Picture 4"/>
          <p:cNvPicPr>
            <a:picLocks noChangeAspect="1"/>
          </p:cNvPicPr>
          <p:nvPr/>
        </p:nvPicPr>
        <p:blipFill>
          <a:blip r:embed="rId3"/>
          <a:stretch>
            <a:fillRect/>
          </a:stretch>
        </p:blipFill>
        <p:spPr>
          <a:xfrm>
            <a:off x="3290977" y="2536872"/>
            <a:ext cx="4488530" cy="1851300"/>
          </a:xfrm>
          <a:prstGeom prst="rect">
            <a:avLst/>
          </a:prstGeom>
        </p:spPr>
      </p:pic>
      <p:pic>
        <p:nvPicPr>
          <p:cNvPr id="6" name="Picture 5"/>
          <p:cNvPicPr>
            <a:picLocks noChangeAspect="1"/>
          </p:cNvPicPr>
          <p:nvPr/>
        </p:nvPicPr>
        <p:blipFill>
          <a:blip r:embed="rId4"/>
          <a:stretch>
            <a:fillRect/>
          </a:stretch>
        </p:blipFill>
        <p:spPr>
          <a:xfrm>
            <a:off x="3276600" y="4769171"/>
            <a:ext cx="4510177" cy="1860229"/>
          </a:xfrm>
          <a:prstGeom prst="rect">
            <a:avLst/>
          </a:prstGeom>
        </p:spPr>
      </p:pic>
    </p:spTree>
    <p:extLst>
      <p:ext uri="{BB962C8B-B14F-4D97-AF65-F5344CB8AC3E}">
        <p14:creationId xmlns:p14="http://schemas.microsoft.com/office/powerpoint/2010/main" val="2711465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r>
              <a:rPr lang="en-US" i="1" dirty="0" smtClean="0"/>
              <a:t>In Isolation vs. In Context</a:t>
            </a:r>
            <a:endParaRPr lang="en-US" i="1" dirty="0"/>
          </a:p>
        </p:txBody>
      </p:sp>
      <p:sp>
        <p:nvSpPr>
          <p:cNvPr id="3" name="Text Placeholder 2"/>
          <p:cNvSpPr>
            <a:spLocks noGrp="1"/>
          </p:cNvSpPr>
          <p:nvPr>
            <p:ph type="body" idx="1"/>
          </p:nvPr>
        </p:nvSpPr>
        <p:spPr/>
        <p:txBody>
          <a:bodyPr/>
          <a:lstStyle/>
          <a:p>
            <a:pPr marL="457200" indent="-457200">
              <a:spcBef>
                <a:spcPts val="560"/>
              </a:spcBef>
              <a:buSzPct val="94444"/>
            </a:pPr>
            <a:r>
              <a:rPr lang="en-US" dirty="0" smtClean="0"/>
              <a:t>Authenticity</a:t>
            </a: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80319220"/>
              </p:ext>
            </p:extLst>
          </p:nvPr>
        </p:nvGraphicFramePr>
        <p:xfrm>
          <a:off x="1447799" y="2433347"/>
          <a:ext cx="6324601" cy="4119853"/>
        </p:xfrm>
        <a:graphic>
          <a:graphicData uri="http://schemas.openxmlformats.org/drawingml/2006/table">
            <a:tbl>
              <a:tblPr firstRow="1" lastRow="1" lastCol="1" bandRow="1" bandCol="1"/>
              <a:tblGrid>
                <a:gridCol w="2065002"/>
                <a:gridCol w="2264510"/>
                <a:gridCol w="1995089"/>
              </a:tblGrid>
              <a:tr h="848385">
                <a:tc>
                  <a:txBody>
                    <a:bodyPr/>
                    <a:lstStyle/>
                    <a:p>
                      <a:pPr marL="0" marR="0" indent="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Kappa</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b="1" dirty="0" smtClean="0">
                          <a:effectLst/>
                          <a:latin typeface="Times New Roman" panose="02020603050405020304" pitchFamily="18" charset="0"/>
                          <a:ea typeface="Times New Roman" panose="02020603050405020304" pitchFamily="18" charset="0"/>
                        </a:rPr>
                        <a:t>Recognition</a:t>
                      </a:r>
                      <a:r>
                        <a:rPr lang="en-US" sz="2800" b="1" baseline="0" dirty="0" smtClean="0">
                          <a:effectLst/>
                          <a:latin typeface="Times New Roman" panose="02020603050405020304" pitchFamily="18" charset="0"/>
                          <a:ea typeface="Times New Roman" panose="02020603050405020304" pitchFamily="18" charset="0"/>
                        </a:rPr>
                        <a:t> </a:t>
                      </a:r>
                      <a:r>
                        <a:rPr lang="en-US" sz="2800" b="1" dirty="0" smtClean="0">
                          <a:effectLst/>
                          <a:latin typeface="Times New Roman" panose="02020603050405020304" pitchFamily="18" charset="0"/>
                          <a:ea typeface="Times New Roman" panose="02020603050405020304" pitchFamily="18" charset="0"/>
                        </a:rPr>
                        <a:t>Rate</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93">
                <a:tc>
                  <a:txBody>
                    <a:bodyPr/>
                    <a:lstStyle/>
                    <a:p>
                      <a:pPr marL="0" marR="0" indent="0" algn="ctr">
                        <a:spcBef>
                          <a:spcPts val="0"/>
                        </a:spcBef>
                        <a:spcAft>
                          <a:spcPts val="0"/>
                        </a:spcAft>
                      </a:pPr>
                      <a:r>
                        <a:rPr lang="en-US" sz="2800" b="1">
                          <a:effectLst/>
                          <a:latin typeface="Times New Roman" panose="02020603050405020304" pitchFamily="18" charset="0"/>
                          <a:ea typeface="Times New Roman" panose="02020603050405020304" pitchFamily="18" charset="0"/>
                        </a:rPr>
                        <a:t>R1</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0.13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380">
                <a:tc>
                  <a:txBody>
                    <a:bodyPr/>
                    <a:lstStyle/>
                    <a:p>
                      <a:pPr marL="0" marR="0" indent="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R2</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0.17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380">
                <a:tc>
                  <a:txBody>
                    <a:bodyPr/>
                    <a:lstStyle/>
                    <a:p>
                      <a:pPr marL="0" marR="0" indent="0" algn="ctr">
                        <a:spcBef>
                          <a:spcPts val="0"/>
                        </a:spcBef>
                        <a:spcAft>
                          <a:spcPts val="0"/>
                        </a:spcAft>
                      </a:pPr>
                      <a:r>
                        <a:rPr lang="en-US" sz="2800" b="1">
                          <a:effectLst/>
                          <a:latin typeface="Times New Roman" panose="02020603050405020304" pitchFamily="18" charset="0"/>
                          <a:ea typeface="Times New Roman" panose="02020603050405020304" pitchFamily="18" charset="0"/>
                        </a:rPr>
                        <a:t>R3</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0.25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380">
                <a:tc>
                  <a:txBody>
                    <a:bodyPr/>
                    <a:lstStyle/>
                    <a:p>
                      <a:pPr marL="0" marR="0" indent="0" algn="ctr">
                        <a:spcBef>
                          <a:spcPts val="0"/>
                        </a:spcBef>
                        <a:spcAft>
                          <a:spcPts val="0"/>
                        </a:spcAft>
                      </a:pPr>
                      <a:r>
                        <a:rPr lang="en-US" sz="2800" b="1">
                          <a:effectLst/>
                          <a:latin typeface="Times New Roman" panose="02020603050405020304" pitchFamily="18" charset="0"/>
                          <a:ea typeface="Times New Roman" panose="02020603050405020304" pitchFamily="18" charset="0"/>
                        </a:rPr>
                        <a:t>R4</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dirty="0">
                          <a:effectLst/>
                          <a:latin typeface="Times New Roman" panose="02020603050405020304" pitchFamily="18" charset="0"/>
                          <a:ea typeface="Times New Roman" panose="02020603050405020304" pitchFamily="18" charset="0"/>
                        </a:rPr>
                        <a:t>0.10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380">
                <a:tc>
                  <a:txBody>
                    <a:bodyPr/>
                    <a:lstStyle/>
                    <a:p>
                      <a:pPr marL="0" marR="0" indent="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Model</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dirty="0">
                          <a:effectLst/>
                          <a:latin typeface="Times New Roman" panose="02020603050405020304" pitchFamily="18" charset="0"/>
                          <a:ea typeface="Times New Roman" panose="02020603050405020304" pitchFamily="18" charset="0"/>
                        </a:rPr>
                        <a:t>0.34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67%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75829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Measurement</a:t>
            </a:r>
            <a:endParaRPr lang="en-US" dirty="0"/>
          </a:p>
        </p:txBody>
      </p:sp>
      <p:sp>
        <p:nvSpPr>
          <p:cNvPr id="3" name="Text Placeholder 2"/>
          <p:cNvSpPr>
            <a:spLocks noGrp="1"/>
          </p:cNvSpPr>
          <p:nvPr>
            <p:ph type="body"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5943600" cy="5241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52776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r>
              <a:rPr lang="en-US" i="1" dirty="0" smtClean="0"/>
              <a:t>In Isolation vs. In Context</a:t>
            </a:r>
            <a:endParaRPr lang="en-US" i="1" dirty="0"/>
          </a:p>
        </p:txBody>
      </p:sp>
      <p:sp>
        <p:nvSpPr>
          <p:cNvPr id="3" name="Text Placeholder 2"/>
          <p:cNvSpPr>
            <a:spLocks noGrp="1"/>
          </p:cNvSpPr>
          <p:nvPr>
            <p:ph type="body" idx="1"/>
          </p:nvPr>
        </p:nvSpPr>
        <p:spPr/>
        <p:txBody>
          <a:bodyPr/>
          <a:lstStyle/>
          <a:p>
            <a:pPr marL="457200" indent="-457200">
              <a:spcBef>
                <a:spcPts val="560"/>
              </a:spcBef>
              <a:buSzPct val="94444"/>
            </a:pPr>
            <a:r>
              <a:rPr lang="en-US" dirty="0" smtClean="0"/>
              <a:t>Uptake</a:t>
            </a:r>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09077334"/>
              </p:ext>
            </p:extLst>
          </p:nvPr>
        </p:nvGraphicFramePr>
        <p:xfrm>
          <a:off x="1447801" y="2438400"/>
          <a:ext cx="6324599" cy="4124180"/>
        </p:xfrm>
        <a:graphic>
          <a:graphicData uri="http://schemas.openxmlformats.org/drawingml/2006/table">
            <a:tbl>
              <a:tblPr firstRow="1" lastRow="1" lastCol="1" bandRow="1" bandCol="1"/>
              <a:tblGrid>
                <a:gridCol w="2065001"/>
                <a:gridCol w="2264510"/>
                <a:gridCol w="1995088"/>
              </a:tblGrid>
              <a:tr h="844062">
                <a:tc>
                  <a:txBody>
                    <a:bodyPr/>
                    <a:lstStyle/>
                    <a:p>
                      <a:pPr marL="0" marR="0" indent="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b="1">
                          <a:effectLst/>
                          <a:latin typeface="Times New Roman" panose="02020603050405020304" pitchFamily="18" charset="0"/>
                          <a:ea typeface="Times New Roman" panose="02020603050405020304" pitchFamily="18" charset="0"/>
                        </a:rPr>
                        <a:t>Kappa</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b="1">
                          <a:effectLst/>
                          <a:latin typeface="Times New Roman" panose="02020603050405020304" pitchFamily="18" charset="0"/>
                          <a:ea typeface="Times New Roman" panose="02020603050405020304" pitchFamily="18" charset="0"/>
                        </a:rPr>
                        <a:t>Recognition rate</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692">
                <a:tc>
                  <a:txBody>
                    <a:bodyPr/>
                    <a:lstStyle/>
                    <a:p>
                      <a:pPr marL="0" marR="0" indent="0" algn="ctr">
                        <a:spcBef>
                          <a:spcPts val="0"/>
                        </a:spcBef>
                        <a:spcAft>
                          <a:spcPts val="0"/>
                        </a:spcAft>
                      </a:pPr>
                      <a:r>
                        <a:rPr lang="en-US" sz="2800" b="1">
                          <a:effectLst/>
                          <a:latin typeface="Times New Roman" panose="02020603050405020304" pitchFamily="18" charset="0"/>
                          <a:ea typeface="Times New Roman" panose="02020603050405020304" pitchFamily="18" charset="0"/>
                        </a:rPr>
                        <a:t>R1</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0.22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dirty="0">
                          <a:effectLst/>
                          <a:latin typeface="Times New Roman" panose="02020603050405020304" pitchFamily="18" charset="0"/>
                          <a:ea typeface="Times New Roman" panose="02020603050405020304" pitchFamily="18"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262">
                <a:tc>
                  <a:txBody>
                    <a:bodyPr/>
                    <a:lstStyle/>
                    <a:p>
                      <a:pPr marL="0" marR="0" indent="0" algn="ctr">
                        <a:spcBef>
                          <a:spcPts val="0"/>
                        </a:spcBef>
                        <a:spcAft>
                          <a:spcPts val="0"/>
                        </a:spcAft>
                      </a:pPr>
                      <a:r>
                        <a:rPr lang="en-US" sz="2800" b="1">
                          <a:effectLst/>
                          <a:latin typeface="Times New Roman" panose="02020603050405020304" pitchFamily="18" charset="0"/>
                          <a:ea typeface="Times New Roman" panose="02020603050405020304" pitchFamily="18" charset="0"/>
                        </a:rPr>
                        <a:t>R2</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dirty="0">
                          <a:effectLst/>
                          <a:latin typeface="Times New Roman" panose="02020603050405020304" pitchFamily="18" charset="0"/>
                          <a:ea typeface="Times New Roman" panose="02020603050405020304" pitchFamily="18" charset="0"/>
                        </a:rPr>
                        <a:t>0.25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dirty="0">
                          <a:effectLst/>
                          <a:latin typeface="Times New Roman" panose="02020603050405020304" pitchFamily="18" charset="0"/>
                          <a:ea typeface="Times New Roman" panose="02020603050405020304" pitchFamily="18" charset="0"/>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262">
                <a:tc>
                  <a:txBody>
                    <a:bodyPr/>
                    <a:lstStyle/>
                    <a:p>
                      <a:pPr marL="0" marR="0" indent="0" algn="ctr">
                        <a:spcBef>
                          <a:spcPts val="0"/>
                        </a:spcBef>
                        <a:spcAft>
                          <a:spcPts val="0"/>
                        </a:spcAft>
                      </a:pPr>
                      <a:r>
                        <a:rPr lang="en-US" sz="2800" b="1">
                          <a:effectLst/>
                          <a:latin typeface="Times New Roman" panose="02020603050405020304" pitchFamily="18" charset="0"/>
                          <a:ea typeface="Times New Roman" panose="02020603050405020304" pitchFamily="18" charset="0"/>
                        </a:rPr>
                        <a:t>R3</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0.30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262">
                <a:tc>
                  <a:txBody>
                    <a:bodyPr/>
                    <a:lstStyle/>
                    <a:p>
                      <a:pPr marL="0" marR="0" indent="0" algn="ctr">
                        <a:spcBef>
                          <a:spcPts val="0"/>
                        </a:spcBef>
                        <a:spcAft>
                          <a:spcPts val="0"/>
                        </a:spcAft>
                      </a:pPr>
                      <a:r>
                        <a:rPr lang="en-US" sz="2800" b="1">
                          <a:effectLst/>
                          <a:latin typeface="Times New Roman" panose="02020603050405020304" pitchFamily="18" charset="0"/>
                          <a:ea typeface="Times New Roman" panose="02020603050405020304" pitchFamily="18" charset="0"/>
                        </a:rPr>
                        <a:t>R4</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262">
                <a:tc>
                  <a:txBody>
                    <a:bodyPr/>
                    <a:lstStyle/>
                    <a:p>
                      <a:pPr marL="0" marR="0" indent="0" algn="ctr">
                        <a:spcBef>
                          <a:spcPts val="0"/>
                        </a:spcBef>
                        <a:spcAft>
                          <a:spcPts val="0"/>
                        </a:spcAft>
                      </a:pPr>
                      <a:r>
                        <a:rPr lang="en-US" sz="2800" b="1">
                          <a:effectLst/>
                          <a:latin typeface="Times New Roman" panose="02020603050405020304" pitchFamily="18" charset="0"/>
                          <a:ea typeface="Times New Roman" panose="02020603050405020304" pitchFamily="18" charset="0"/>
                        </a:rPr>
                        <a:t>Model</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a:effectLst/>
                          <a:latin typeface="Times New Roman" panose="02020603050405020304" pitchFamily="18" charset="0"/>
                          <a:ea typeface="Times New Roman" panose="02020603050405020304" pitchFamily="18" charset="0"/>
                        </a:rPr>
                        <a:t>0.46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77120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In Isolation, All Data</a:t>
            </a:r>
            <a:endParaRPr lang="en-US" dirty="0"/>
          </a:p>
        </p:txBody>
      </p:sp>
      <p:sp>
        <p:nvSpPr>
          <p:cNvPr id="3" name="Text Placeholder 2"/>
          <p:cNvSpPr>
            <a:spLocks noGrp="1"/>
          </p:cNvSpPr>
          <p:nvPr>
            <p:ph type="body" idx="1"/>
          </p:nvPr>
        </p:nvSpPr>
        <p:spPr/>
        <p:txBody>
          <a:bodyPr/>
          <a:lstStyle/>
          <a:p>
            <a:r>
              <a:rPr lang="en-US" dirty="0" smtClean="0"/>
              <a:t>10 fold cross validation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86701690"/>
              </p:ext>
            </p:extLst>
          </p:nvPr>
        </p:nvGraphicFramePr>
        <p:xfrm>
          <a:off x="1219200" y="2819400"/>
          <a:ext cx="6553200" cy="3124200"/>
        </p:xfrm>
        <a:graphic>
          <a:graphicData uri="http://schemas.openxmlformats.org/drawingml/2006/table">
            <a:tbl>
              <a:tblPr firstRow="1" firstCol="1" bandRow="1"/>
              <a:tblGrid>
                <a:gridCol w="2285999"/>
                <a:gridCol w="2082299"/>
                <a:gridCol w="2184902"/>
              </a:tblGrid>
              <a:tr h="981795">
                <a:tc>
                  <a:txBody>
                    <a:bodyPr/>
                    <a:lstStyle/>
                    <a:p>
                      <a:pPr marL="0" marR="0" indent="0" algn="ctr">
                        <a:spcBef>
                          <a:spcPts val="0"/>
                        </a:spcBef>
                        <a:spcAft>
                          <a:spcPts val="600"/>
                        </a:spcAft>
                      </a:pPr>
                      <a:r>
                        <a:rPr lang="en-US" sz="2800" b="1" dirty="0">
                          <a:effectLst/>
                          <a:latin typeface="Times New Roman" panose="02020603050405020304" pitchFamily="18" charset="0"/>
                          <a:ea typeface="Times New Roman" panose="02020603050405020304" pitchFamily="18" charset="0"/>
                        </a:rPr>
                        <a:t>Models</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pPr>
                      <a:r>
                        <a:rPr lang="en-US" sz="2800" b="1" dirty="0">
                          <a:effectLst/>
                          <a:latin typeface="Times New Roman" panose="02020603050405020304" pitchFamily="18" charset="0"/>
                          <a:ea typeface="Times New Roman" panose="02020603050405020304" pitchFamily="18" charset="0"/>
                        </a:rPr>
                        <a:t>Kappa</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pPr>
                      <a:r>
                        <a:rPr lang="en-US" sz="2800" b="1" dirty="0">
                          <a:effectLst/>
                          <a:latin typeface="Times New Roman" panose="02020603050405020304" pitchFamily="18" charset="0"/>
                          <a:ea typeface="Times New Roman" panose="02020603050405020304" pitchFamily="18" charset="0"/>
                        </a:rPr>
                        <a:t>Accuracy</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9820">
                <a:tc>
                  <a:txBody>
                    <a:bodyPr/>
                    <a:lstStyle/>
                    <a:p>
                      <a:pPr marL="0" marR="0" indent="0" algn="ctr">
                        <a:spcBef>
                          <a:spcPts val="0"/>
                        </a:spcBef>
                        <a:spcAft>
                          <a:spcPts val="600"/>
                        </a:spcAft>
                      </a:pPr>
                      <a:r>
                        <a:rPr lang="en-US" sz="2800" b="1" dirty="0">
                          <a:effectLst/>
                          <a:latin typeface="Times New Roman" panose="02020603050405020304" pitchFamily="18" charset="0"/>
                          <a:ea typeface="Times New Roman" panose="02020603050405020304" pitchFamily="18" charset="0"/>
                        </a:rPr>
                        <a:t>Authenticity</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pPr>
                      <a:r>
                        <a:rPr lang="en-US" sz="2800" dirty="0">
                          <a:effectLst/>
                          <a:latin typeface="Times New Roman" panose="02020603050405020304" pitchFamily="18" charset="0"/>
                          <a:ea typeface="Times New Roman" panose="02020603050405020304" pitchFamily="18" charset="0"/>
                        </a:rPr>
                        <a:t>0.28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pPr>
                      <a:r>
                        <a:rPr lang="en-US" sz="2800" dirty="0">
                          <a:effectLst/>
                          <a:latin typeface="Times New Roman" panose="02020603050405020304" pitchFamily="18" charset="0"/>
                          <a:ea typeface="Times New Roman" panose="02020603050405020304" pitchFamily="18" charset="0"/>
                        </a:rPr>
                        <a:t>64%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2585">
                <a:tc>
                  <a:txBody>
                    <a:bodyPr/>
                    <a:lstStyle/>
                    <a:p>
                      <a:pPr marL="0" marR="0" indent="0" algn="ctr">
                        <a:spcBef>
                          <a:spcPts val="0"/>
                        </a:spcBef>
                        <a:spcAft>
                          <a:spcPts val="600"/>
                        </a:spcAft>
                      </a:pPr>
                      <a:r>
                        <a:rPr lang="en-US" sz="2800" b="1" dirty="0">
                          <a:effectLst/>
                          <a:latin typeface="Times New Roman" panose="02020603050405020304" pitchFamily="18" charset="0"/>
                          <a:ea typeface="Times New Roman" panose="02020603050405020304" pitchFamily="18" charset="0"/>
                        </a:rPr>
                        <a:t>Uptake</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pPr>
                      <a:r>
                        <a:rPr lang="en-US" sz="2800" dirty="0">
                          <a:effectLst/>
                          <a:latin typeface="Times New Roman" panose="02020603050405020304" pitchFamily="18" charset="0"/>
                          <a:ea typeface="Times New Roman" panose="02020603050405020304" pitchFamily="18" charset="0"/>
                        </a:rPr>
                        <a:t>0.24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600"/>
                        </a:spcAft>
                      </a:pPr>
                      <a:r>
                        <a:rPr lang="en-US" sz="2800" dirty="0">
                          <a:effectLst/>
                          <a:latin typeface="Times New Roman" panose="02020603050405020304" pitchFamily="18" charset="0"/>
                          <a:ea typeface="Times New Roman" panose="02020603050405020304" pitchFamily="18" charset="0"/>
                        </a:rPr>
                        <a:t>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9767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Unpacking the Model</a:t>
            </a:r>
            <a:endParaRPr lang="en-US" dirty="0"/>
          </a:p>
        </p:txBody>
      </p:sp>
      <p:sp>
        <p:nvSpPr>
          <p:cNvPr id="3" name="Text Placeholder 2"/>
          <p:cNvSpPr>
            <a:spLocks noGrp="1"/>
          </p:cNvSpPr>
          <p:nvPr>
            <p:ph type="body" idx="1"/>
          </p:nvPr>
        </p:nvSpPr>
        <p:spPr/>
        <p:txBody>
          <a:bodyPr>
            <a:normAutofit/>
          </a:bodyPr>
          <a:lstStyle/>
          <a:p>
            <a:pPr marL="457200" indent="-457200">
              <a:spcBef>
                <a:spcPts val="560"/>
              </a:spcBef>
              <a:buSzPct val="94444"/>
            </a:pPr>
            <a:r>
              <a:rPr lang="en-US" dirty="0"/>
              <a:t>Correlation-based Feature Subset Selection (CFS)</a:t>
            </a:r>
          </a:p>
          <a:p>
            <a:pPr marL="857250" lvl="1" indent="-457200">
              <a:buSzPct val="94444"/>
            </a:pPr>
            <a:r>
              <a:rPr lang="en-US" dirty="0"/>
              <a:t>Authenticity</a:t>
            </a:r>
            <a:br>
              <a:rPr lang="en-US" dirty="0"/>
            </a:br>
            <a:r>
              <a:rPr lang="en-US" i="1" dirty="0"/>
              <a:t>Judgmental keywords, WH words, Enablement keywords, and “what”</a:t>
            </a:r>
            <a:r>
              <a:rPr lang="en-US" dirty="0"/>
              <a:t/>
            </a:r>
            <a:br>
              <a:rPr lang="en-US" dirty="0"/>
            </a:br>
            <a:endParaRPr lang="en-US" dirty="0"/>
          </a:p>
          <a:p>
            <a:pPr marL="857250" lvl="1" indent="-457200">
              <a:buSzPct val="94444"/>
            </a:pPr>
            <a:r>
              <a:rPr lang="en-US" dirty="0"/>
              <a:t>Uptake</a:t>
            </a:r>
            <a:br>
              <a:rPr lang="en-US" dirty="0"/>
            </a:br>
            <a:r>
              <a:rPr lang="en-US" i="1" dirty="0"/>
              <a:t>Negation keywords, Judgmental keywords, and “why</a:t>
            </a:r>
            <a:r>
              <a:rPr lang="en-US" i="1" dirty="0" smtClean="0"/>
              <a:t>”</a:t>
            </a:r>
            <a:endParaRPr lang="en-US" i="1" dirty="0"/>
          </a:p>
        </p:txBody>
      </p:sp>
    </p:spTree>
    <p:extLst>
      <p:ext uri="{BB962C8B-B14F-4D97-AF65-F5344CB8AC3E}">
        <p14:creationId xmlns:p14="http://schemas.microsoft.com/office/powerpoint/2010/main" val="13114619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Unpacking the Model</a:t>
            </a:r>
            <a:endParaRPr lang="en-US" dirty="0"/>
          </a:p>
        </p:txBody>
      </p:sp>
      <p:sp>
        <p:nvSpPr>
          <p:cNvPr id="3" name="Text Placeholder 2"/>
          <p:cNvSpPr>
            <a:spLocks noGrp="1"/>
          </p:cNvSpPr>
          <p:nvPr>
            <p:ph type="body" idx="1"/>
          </p:nvPr>
        </p:nvSpPr>
        <p:spPr/>
        <p:txBody>
          <a:bodyPr>
            <a:normAutofit/>
          </a:bodyPr>
          <a:lstStyle/>
          <a:p>
            <a:r>
              <a:rPr lang="en-US" sz="2800" b="1" dirty="0" smtClean="0"/>
              <a:t>Authenticity</a:t>
            </a:r>
            <a:r>
              <a:rPr lang="en-US" sz="2800" dirty="0"/>
              <a:t>:</a:t>
            </a:r>
          </a:p>
          <a:p>
            <a:pPr marL="635000" lvl="1" indent="0">
              <a:buNone/>
            </a:pPr>
            <a:r>
              <a:rPr lang="en-US" sz="2400" i="1" dirty="0"/>
              <a:t>“Do you </a:t>
            </a:r>
            <a:r>
              <a:rPr lang="en-US" sz="2400" b="1" i="1" u="sng" dirty="0"/>
              <a:t>think</a:t>
            </a:r>
            <a:r>
              <a:rPr lang="en-US" sz="2400" i="1" dirty="0"/>
              <a:t> enterprising people always </a:t>
            </a:r>
            <a:r>
              <a:rPr lang="en-US" sz="2400" b="1" i="1" u="sng" dirty="0"/>
              <a:t>need</a:t>
            </a:r>
            <a:r>
              <a:rPr lang="en-US" sz="2400" i="1" dirty="0"/>
              <a:t> to be audacious?”</a:t>
            </a:r>
            <a:br>
              <a:rPr lang="en-US" sz="2400" i="1" dirty="0"/>
            </a:br>
            <a:r>
              <a:rPr lang="en-US" sz="2400" i="1" dirty="0"/>
              <a:t>“Did you </a:t>
            </a:r>
            <a:r>
              <a:rPr lang="en-US" sz="2400" b="1" i="1" u="sng" dirty="0"/>
              <a:t>find</a:t>
            </a:r>
            <a:r>
              <a:rPr lang="en-US" sz="2400" i="1" dirty="0"/>
              <a:t> it </a:t>
            </a:r>
            <a:r>
              <a:rPr lang="en-US" sz="2400" b="1" i="1" u="sng" dirty="0"/>
              <a:t>helpful</a:t>
            </a:r>
            <a:r>
              <a:rPr lang="en-US" sz="2400" i="1" dirty="0"/>
              <a:t>?”</a:t>
            </a:r>
            <a:br>
              <a:rPr lang="en-US" sz="2400" i="1" dirty="0"/>
            </a:br>
            <a:r>
              <a:rPr lang="en-US" sz="2400" i="1" dirty="0"/>
              <a:t>“Do you </a:t>
            </a:r>
            <a:r>
              <a:rPr lang="en-US" sz="2400" b="1" i="1" u="sng" dirty="0"/>
              <a:t>think</a:t>
            </a:r>
            <a:r>
              <a:rPr lang="en-US" sz="2400" i="1" dirty="0"/>
              <a:t> it </a:t>
            </a:r>
            <a:r>
              <a:rPr lang="en-US" sz="2400" b="1" i="1" u="sng" dirty="0"/>
              <a:t>needed</a:t>
            </a:r>
            <a:r>
              <a:rPr lang="en-US" sz="2400" i="1" dirty="0"/>
              <a:t> to go on the next ten lines?”</a:t>
            </a:r>
            <a:br>
              <a:rPr lang="en-US" sz="2400" i="1" dirty="0"/>
            </a:br>
            <a:endParaRPr lang="en-US" sz="2400" dirty="0"/>
          </a:p>
          <a:p>
            <a:r>
              <a:rPr lang="en-US" sz="2800" b="1" dirty="0"/>
              <a:t>Uptake</a:t>
            </a:r>
            <a:r>
              <a:rPr lang="en-US" sz="2800" dirty="0"/>
              <a:t>:</a:t>
            </a:r>
          </a:p>
          <a:p>
            <a:pPr marL="120650" indent="0">
              <a:buNone/>
            </a:pPr>
            <a:r>
              <a:rPr lang="en-US" sz="2400" i="1" dirty="0"/>
              <a:t>	“</a:t>
            </a:r>
            <a:r>
              <a:rPr lang="en-US" sz="2400" b="1" i="1" u="sng" dirty="0"/>
              <a:t>Why</a:t>
            </a:r>
            <a:r>
              <a:rPr lang="en-US" sz="2400" i="1" dirty="0"/>
              <a:t> do you </a:t>
            </a:r>
            <a:r>
              <a:rPr lang="en-US" sz="2400" b="1" i="1" u="sng" dirty="0"/>
              <a:t>think</a:t>
            </a:r>
            <a:r>
              <a:rPr lang="en-US" sz="2400" i="1" dirty="0"/>
              <a:t> he wants to </a:t>
            </a:r>
            <a:r>
              <a:rPr lang="en-US" sz="2400" b="1" i="1" u="sng" dirty="0"/>
              <a:t>help</a:t>
            </a:r>
            <a:r>
              <a:rPr lang="en-US" sz="2400" i="1" dirty="0"/>
              <a:t> the little boy?”</a:t>
            </a:r>
            <a:br>
              <a:rPr lang="en-US" sz="2400" i="1" dirty="0"/>
            </a:br>
            <a:r>
              <a:rPr lang="en-US" sz="2400" i="1" dirty="0" smtClean="0"/>
              <a:t>	“</a:t>
            </a:r>
            <a:r>
              <a:rPr lang="en-US" sz="2400" i="1" dirty="0"/>
              <a:t>You </a:t>
            </a:r>
            <a:r>
              <a:rPr lang="en-US" sz="2400" b="1" i="1" u="sng" dirty="0"/>
              <a:t>think</a:t>
            </a:r>
            <a:r>
              <a:rPr lang="en-US" sz="2400" i="1" dirty="0"/>
              <a:t> he ca</a:t>
            </a:r>
            <a:r>
              <a:rPr lang="en-US" sz="2400" b="1" i="1" u="sng" dirty="0"/>
              <a:t>n't</a:t>
            </a:r>
            <a:r>
              <a:rPr lang="en-US" sz="2400" i="1" dirty="0"/>
              <a:t> get </a:t>
            </a:r>
            <a:r>
              <a:rPr lang="en-US" sz="2400" b="1" i="1" u="sng" dirty="0"/>
              <a:t>help</a:t>
            </a:r>
            <a:r>
              <a:rPr lang="en-US" sz="2400" i="1" dirty="0"/>
              <a:t>, Can you expand on that?”</a:t>
            </a:r>
            <a:br>
              <a:rPr lang="en-US" sz="2400" i="1" dirty="0"/>
            </a:br>
            <a:r>
              <a:rPr lang="en-US" sz="2400" i="1" dirty="0"/>
              <a:t>	“Like if I make a connection to my life and </a:t>
            </a:r>
            <a:r>
              <a:rPr lang="en-US" sz="2400" b="1" i="1" u="sng" dirty="0"/>
              <a:t>not </a:t>
            </a:r>
            <a:r>
              <a:rPr lang="en-US" sz="2400" i="1" dirty="0"/>
              <a:t>to all three </a:t>
            </a:r>
            <a:r>
              <a:rPr lang="en-US" sz="2400" i="1" dirty="0" smtClean="0"/>
              <a:t>	of </a:t>
            </a:r>
            <a:r>
              <a:rPr lang="en-US" sz="2400" i="1" dirty="0"/>
              <a:t>them do </a:t>
            </a:r>
            <a:r>
              <a:rPr lang="en-US" sz="2400" i="1" dirty="0" smtClean="0"/>
              <a:t>you </a:t>
            </a:r>
            <a:r>
              <a:rPr lang="en-US" sz="2400" b="1" i="1" u="sng" dirty="0"/>
              <a:t>think</a:t>
            </a:r>
            <a:r>
              <a:rPr lang="en-US" sz="2400" i="1" dirty="0"/>
              <a:t> that that might </a:t>
            </a:r>
            <a:r>
              <a:rPr lang="en-US" sz="2400" b="1" i="1" u="sng" dirty="0"/>
              <a:t>help</a:t>
            </a:r>
            <a:r>
              <a:rPr lang="en-US" sz="2400" i="1" dirty="0" smtClean="0"/>
              <a:t>?”</a:t>
            </a:r>
            <a:endParaRPr lang="en-US" sz="2400" dirty="0"/>
          </a:p>
        </p:txBody>
      </p:sp>
    </p:spTree>
    <p:extLst>
      <p:ext uri="{BB962C8B-B14F-4D97-AF65-F5344CB8AC3E}">
        <p14:creationId xmlns:p14="http://schemas.microsoft.com/office/powerpoint/2010/main" val="20223815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Key-Keywords</a:t>
            </a:r>
            <a:endParaRPr lang="en-US" dirty="0"/>
          </a:p>
        </p:txBody>
      </p:sp>
      <p:sp>
        <p:nvSpPr>
          <p:cNvPr id="3" name="Text Placeholder 2"/>
          <p:cNvSpPr>
            <a:spLocks noGrp="1"/>
          </p:cNvSpPr>
          <p:nvPr>
            <p:ph type="body" idx="1"/>
          </p:nvPr>
        </p:nvSpPr>
        <p:spPr/>
        <p:txBody>
          <a:bodyPr/>
          <a:lstStyle/>
          <a:p>
            <a:r>
              <a:rPr lang="en-US" dirty="0" smtClean="0"/>
              <a:t>Judgmental keywords</a:t>
            </a:r>
            <a:endParaRPr lang="en-US" dirty="0"/>
          </a:p>
        </p:txBody>
      </p:sp>
      <p:pic>
        <p:nvPicPr>
          <p:cNvPr id="4" name="Picture 3"/>
          <p:cNvPicPr>
            <a:picLocks noChangeAspect="1"/>
          </p:cNvPicPr>
          <p:nvPr/>
        </p:nvPicPr>
        <p:blipFill>
          <a:blip r:embed="rId3"/>
          <a:stretch>
            <a:fillRect/>
          </a:stretch>
        </p:blipFill>
        <p:spPr>
          <a:xfrm>
            <a:off x="1143000" y="2423161"/>
            <a:ext cx="6883400" cy="4130039"/>
          </a:xfrm>
          <a:prstGeom prst="rect">
            <a:avLst/>
          </a:prstGeom>
        </p:spPr>
      </p:pic>
    </p:spTree>
    <p:extLst>
      <p:ext uri="{BB962C8B-B14F-4D97-AF65-F5344CB8AC3E}">
        <p14:creationId xmlns:p14="http://schemas.microsoft.com/office/powerpoint/2010/main" val="21456203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Key-Keywords</a:t>
            </a:r>
            <a:endParaRPr lang="en-US" dirty="0"/>
          </a:p>
        </p:txBody>
      </p:sp>
      <p:sp>
        <p:nvSpPr>
          <p:cNvPr id="3" name="Text Placeholder 2"/>
          <p:cNvSpPr>
            <a:spLocks noGrp="1"/>
          </p:cNvSpPr>
          <p:nvPr>
            <p:ph type="body" idx="1"/>
          </p:nvPr>
        </p:nvSpPr>
        <p:spPr/>
        <p:txBody>
          <a:bodyPr/>
          <a:lstStyle/>
          <a:p>
            <a:r>
              <a:rPr lang="en-US" dirty="0" smtClean="0"/>
              <a:t>Enablement keywords</a:t>
            </a:r>
            <a:endParaRPr lang="en-US" dirty="0"/>
          </a:p>
        </p:txBody>
      </p:sp>
      <p:pic>
        <p:nvPicPr>
          <p:cNvPr id="5" name="Picture 4"/>
          <p:cNvPicPr>
            <a:picLocks noChangeAspect="1"/>
          </p:cNvPicPr>
          <p:nvPr/>
        </p:nvPicPr>
        <p:blipFill>
          <a:blip r:embed="rId3"/>
          <a:stretch>
            <a:fillRect/>
          </a:stretch>
        </p:blipFill>
        <p:spPr>
          <a:xfrm>
            <a:off x="1143000" y="2438400"/>
            <a:ext cx="6883400" cy="4180264"/>
          </a:xfrm>
          <a:prstGeom prst="rect">
            <a:avLst/>
          </a:prstGeom>
        </p:spPr>
      </p:pic>
    </p:spTree>
    <p:extLst>
      <p:ext uri="{BB962C8B-B14F-4D97-AF65-F5344CB8AC3E}">
        <p14:creationId xmlns:p14="http://schemas.microsoft.com/office/powerpoint/2010/main" val="450895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Key-Keywords</a:t>
            </a:r>
            <a:endParaRPr lang="en-US" dirty="0"/>
          </a:p>
        </p:txBody>
      </p:sp>
      <p:sp>
        <p:nvSpPr>
          <p:cNvPr id="3" name="Text Placeholder 2"/>
          <p:cNvSpPr>
            <a:spLocks noGrp="1"/>
          </p:cNvSpPr>
          <p:nvPr>
            <p:ph type="body" idx="1"/>
          </p:nvPr>
        </p:nvSpPr>
        <p:spPr/>
        <p:txBody>
          <a:bodyPr/>
          <a:lstStyle/>
          <a:p>
            <a:r>
              <a:rPr lang="en-US" dirty="0" smtClean="0"/>
              <a:t>Negation keywords</a:t>
            </a:r>
            <a:endParaRPr lang="en-US" dirty="0"/>
          </a:p>
        </p:txBody>
      </p:sp>
      <p:pic>
        <p:nvPicPr>
          <p:cNvPr id="6" name="Picture 5"/>
          <p:cNvPicPr>
            <a:picLocks noChangeAspect="1"/>
          </p:cNvPicPr>
          <p:nvPr/>
        </p:nvPicPr>
        <p:blipFill>
          <a:blip r:embed="rId3"/>
          <a:stretch>
            <a:fillRect/>
          </a:stretch>
        </p:blipFill>
        <p:spPr>
          <a:xfrm>
            <a:off x="1143000" y="2438399"/>
            <a:ext cx="6883400" cy="4118755"/>
          </a:xfrm>
          <a:prstGeom prst="rect">
            <a:avLst/>
          </a:prstGeom>
        </p:spPr>
      </p:pic>
    </p:spTree>
    <p:extLst>
      <p:ext uri="{BB962C8B-B14F-4D97-AF65-F5344CB8AC3E}">
        <p14:creationId xmlns:p14="http://schemas.microsoft.com/office/powerpoint/2010/main" val="38024205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idx="1"/>
          </p:nvPr>
        </p:nvSpPr>
        <p:spPr/>
        <p:txBody>
          <a:bodyPr/>
          <a:lstStyle/>
          <a:p>
            <a:r>
              <a:rPr lang="en-US" dirty="0" smtClean="0"/>
              <a:t>Models &gt;= Human on isolated questions</a:t>
            </a:r>
          </a:p>
          <a:p>
            <a:endParaRPr lang="en-US" dirty="0"/>
          </a:p>
          <a:p>
            <a:r>
              <a:rPr lang="en-US" dirty="0" smtClean="0"/>
              <a:t>But still 20% gap between isolated and full</a:t>
            </a:r>
          </a:p>
          <a:p>
            <a:pPr lvl="1"/>
            <a:r>
              <a:rPr lang="en-US" dirty="0" smtClean="0"/>
              <a:t>Gap applies to model AND humans</a:t>
            </a:r>
          </a:p>
          <a:p>
            <a:pPr lvl="1"/>
            <a:endParaRPr lang="en-US" dirty="0"/>
          </a:p>
          <a:p>
            <a:r>
              <a:rPr lang="en-US" dirty="0" smtClean="0"/>
              <a:t>What cues are missing? </a:t>
            </a:r>
            <a:r>
              <a:rPr lang="en-US" dirty="0" smtClean="0">
                <a:sym typeface="Wingdings" panose="05000000000000000000" pitchFamily="2" charset="2"/>
              </a:rPr>
              <a:t> Future work!!!</a:t>
            </a:r>
            <a:endParaRPr lang="en-US" dirty="0"/>
          </a:p>
        </p:txBody>
      </p:sp>
    </p:spTree>
    <p:extLst>
      <p:ext uri="{BB962C8B-B14F-4D97-AF65-F5344CB8AC3E}">
        <p14:creationId xmlns:p14="http://schemas.microsoft.com/office/powerpoint/2010/main" val="10517871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a:t>
            </a:r>
            <a:endParaRPr lang="en-US" dirty="0"/>
          </a:p>
        </p:txBody>
      </p:sp>
      <p:sp>
        <p:nvSpPr>
          <p:cNvPr id="4" name="Shape 97"/>
          <p:cNvSpPr txBox="1">
            <a:spLocks/>
          </p:cNvSpPr>
          <p:nvPr/>
        </p:nvSpPr>
        <p:spPr>
          <a:xfrm>
            <a:off x="152400" y="1600200"/>
            <a:ext cx="9220200" cy="4724400"/>
          </a:xfrm>
          <a:prstGeom prst="rect">
            <a:avLst/>
          </a:prstGeom>
          <a:noFill/>
          <a:ln>
            <a:noFill/>
          </a:ln>
        </p:spPr>
        <p:txBody>
          <a:bodyPr vert="horz" lIns="91425" tIns="45700" rIns="91425" bIns="45700" rtlCol="0"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560"/>
              </a:spcBef>
              <a:buClr>
                <a:schemeClr val="dk1"/>
              </a:buClr>
              <a:buSzPct val="94444"/>
              <a:buNone/>
            </a:pPr>
            <a:r>
              <a:rPr lang="en" sz="2000" dirty="0" smtClean="0"/>
              <a:t>	University of Memphis</a:t>
            </a:r>
          </a:p>
          <a:p>
            <a:pPr>
              <a:spcBef>
                <a:spcPts val="560"/>
              </a:spcBef>
              <a:buClr>
                <a:schemeClr val="dk1"/>
              </a:buClr>
              <a:buSzPct val="94444"/>
              <a:buFont typeface="Arial"/>
              <a:buChar char="•"/>
            </a:pPr>
            <a:endParaRPr lang="en" sz="1100" dirty="0" smtClean="0"/>
          </a:p>
          <a:p>
            <a:pPr>
              <a:spcBef>
                <a:spcPts val="560"/>
              </a:spcBef>
              <a:buClr>
                <a:schemeClr val="dk1"/>
              </a:buClr>
              <a:buSzPct val="94444"/>
              <a:buFont typeface="Arial"/>
              <a:buChar char="•"/>
            </a:pPr>
            <a:endParaRPr lang="en" sz="1100" dirty="0" smtClean="0"/>
          </a:p>
          <a:p>
            <a:pPr>
              <a:spcBef>
                <a:spcPts val="560"/>
              </a:spcBef>
              <a:buClr>
                <a:schemeClr val="dk1"/>
              </a:buClr>
              <a:buSzPct val="94444"/>
              <a:buFont typeface="Arial"/>
              <a:buChar char="•"/>
            </a:pPr>
            <a:endParaRPr lang="en" sz="1100" dirty="0" smtClean="0"/>
          </a:p>
          <a:p>
            <a:pPr>
              <a:spcBef>
                <a:spcPts val="560"/>
              </a:spcBef>
              <a:buClr>
                <a:schemeClr val="dk1"/>
              </a:buClr>
              <a:buSzPct val="94444"/>
              <a:buFont typeface="Arial"/>
              <a:buChar char="•"/>
            </a:pPr>
            <a:endParaRPr lang="en" sz="1100" dirty="0" smtClean="0"/>
          </a:p>
          <a:p>
            <a:pPr>
              <a:spcBef>
                <a:spcPts val="560"/>
              </a:spcBef>
              <a:buClr>
                <a:schemeClr val="dk1"/>
              </a:buClr>
              <a:buSzPct val="94444"/>
              <a:buFont typeface="Arial"/>
              <a:buChar char="•"/>
            </a:pPr>
            <a:endParaRPr lang="en" sz="1100" dirty="0" smtClean="0"/>
          </a:p>
          <a:p>
            <a:pPr>
              <a:spcBef>
                <a:spcPts val="560"/>
              </a:spcBef>
              <a:buClr>
                <a:schemeClr val="dk1"/>
              </a:buClr>
              <a:buSzPct val="94444"/>
              <a:buFont typeface="Arial"/>
              <a:buChar char="•"/>
            </a:pPr>
            <a:endParaRPr lang="en" sz="1100" dirty="0" smtClean="0"/>
          </a:p>
          <a:p>
            <a:pPr marL="0" indent="0">
              <a:spcBef>
                <a:spcPts val="560"/>
              </a:spcBef>
              <a:buClr>
                <a:schemeClr val="dk1"/>
              </a:buClr>
              <a:buSzPct val="94444"/>
              <a:buFont typeface="Arial" panose="020B0604020202020204" pitchFamily="34" charset="0"/>
              <a:buNone/>
            </a:pPr>
            <a:r>
              <a:rPr lang="en" sz="1100" dirty="0" smtClean="0"/>
              <a:t>       Andrew Olney                   Art Graesser                  Borhan Samei                                                                    Sean Kelly                  Laura Northrop</a:t>
            </a:r>
          </a:p>
          <a:p>
            <a:pPr marL="0" indent="0">
              <a:spcBef>
                <a:spcPts val="560"/>
              </a:spcBef>
              <a:buClr>
                <a:schemeClr val="dk1"/>
              </a:buClr>
              <a:buSzPct val="94444"/>
              <a:buFont typeface="Arial" panose="020B0604020202020204" pitchFamily="34" charset="0"/>
              <a:buNone/>
            </a:pPr>
            <a:endParaRPr lang="en" sz="1100" dirty="0" smtClean="0"/>
          </a:p>
          <a:p>
            <a:pPr marL="0" indent="0">
              <a:buSzPct val="94444"/>
              <a:buNone/>
            </a:pPr>
            <a:r>
              <a:rPr lang="en-US" sz="2000" dirty="0" smtClean="0"/>
              <a:t>	University of Wisconsin</a:t>
            </a:r>
          </a:p>
          <a:p>
            <a:pPr>
              <a:buSzPct val="94444"/>
            </a:pPr>
            <a:endParaRPr lang="en-US" sz="2800" dirty="0" smtClean="0"/>
          </a:p>
          <a:p>
            <a:pPr>
              <a:buSzPct val="94444"/>
            </a:pPr>
            <a:endParaRPr lang="en-US" sz="2800" dirty="0" smtClean="0"/>
          </a:p>
          <a:p>
            <a:pPr>
              <a:buSzPct val="94444"/>
            </a:pPr>
            <a:endParaRPr lang="en-US" sz="1000" dirty="0" smtClean="0"/>
          </a:p>
          <a:p>
            <a:pPr marL="0" lvl="1" indent="0">
              <a:spcBef>
                <a:spcPts val="640"/>
              </a:spcBef>
              <a:buSzPct val="94444"/>
              <a:buFont typeface="Arial" panose="020B0604020202020204" pitchFamily="34" charset="0"/>
              <a:buNone/>
            </a:pPr>
            <a:r>
              <a:rPr lang="en-US" sz="1000" dirty="0" smtClean="0"/>
              <a:t/>
            </a:r>
            <a:br>
              <a:rPr lang="en-US" sz="1000" dirty="0" smtClean="0"/>
            </a:br>
            <a:r>
              <a:rPr lang="en-US" sz="1000" dirty="0" smtClean="0"/>
              <a:t>         </a:t>
            </a:r>
            <a:r>
              <a:rPr lang="en-US" sz="1100" dirty="0" smtClean="0"/>
              <a:t>Martin </a:t>
            </a:r>
            <a:r>
              <a:rPr lang="en-US" sz="1100" dirty="0" err="1" smtClean="0"/>
              <a:t>Nystrand</a:t>
            </a:r>
            <a:r>
              <a:rPr lang="en-US" sz="1100" dirty="0" smtClean="0"/>
              <a:t>              Marci </a:t>
            </a:r>
            <a:r>
              <a:rPr lang="en-US" sz="1100" dirty="0" err="1" smtClean="0"/>
              <a:t>Glaus</a:t>
            </a:r>
            <a:r>
              <a:rPr lang="en-US" sz="1100" dirty="0" smtClean="0"/>
              <a:t>                         </a:t>
            </a:r>
            <a:r>
              <a:rPr lang="en-US" sz="1100" dirty="0" err="1" smtClean="0"/>
              <a:t>Xiaoyi</a:t>
            </a:r>
            <a:r>
              <a:rPr lang="en-US" sz="1100" dirty="0" smtClean="0"/>
              <a:t> Sun                                                 Sidney </a:t>
            </a:r>
            <a:r>
              <a:rPr lang="en-US" sz="1100" dirty="0" err="1" smtClean="0"/>
              <a:t>D’Mello</a:t>
            </a:r>
            <a:r>
              <a:rPr lang="en-US" sz="1100" dirty="0" smtClean="0"/>
              <a:t>         Nathan Blanchard</a:t>
            </a:r>
          </a:p>
          <a:p>
            <a:pPr marL="0" lvl="1" indent="0">
              <a:spcBef>
                <a:spcPts val="640"/>
              </a:spcBef>
              <a:buSzPct val="94444"/>
              <a:buFont typeface="Arial" panose="020B0604020202020204" pitchFamily="34" charset="0"/>
              <a:buNone/>
            </a:pPr>
            <a:r>
              <a:rPr lang="en-US" sz="1100" dirty="0" smtClean="0"/>
              <a:t>           </a:t>
            </a:r>
          </a:p>
          <a:p>
            <a:pPr marL="0" indent="0">
              <a:buSzPct val="94444"/>
              <a:buFont typeface="Arial" panose="020B0604020202020204" pitchFamily="34" charset="0"/>
              <a:buNone/>
            </a:pPr>
            <a:r>
              <a:rPr lang="en-US" sz="1000" dirty="0" smtClean="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2057400"/>
            <a:ext cx="1100005" cy="128333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5162" y="2057400"/>
            <a:ext cx="1075342" cy="130116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7999" y="2057400"/>
            <a:ext cx="1219201" cy="1292251"/>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55265" y="4419601"/>
            <a:ext cx="1186622" cy="1242075"/>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1000" y="4419601"/>
            <a:ext cx="1150226" cy="1295400"/>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10200" y="4427069"/>
            <a:ext cx="1024371" cy="1280464"/>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26866" y="4419600"/>
            <a:ext cx="1066799" cy="1254601"/>
          </a:xfrm>
          <a:prstGeom prst="rect">
            <a:avLst/>
          </a:prstGeom>
        </p:spPr>
      </p:pic>
      <p:sp>
        <p:nvSpPr>
          <p:cNvPr id="12" name="TextBox 11"/>
          <p:cNvSpPr txBox="1"/>
          <p:nvPr/>
        </p:nvSpPr>
        <p:spPr>
          <a:xfrm>
            <a:off x="5059133" y="3942266"/>
            <a:ext cx="4898015" cy="615553"/>
          </a:xfrm>
          <a:prstGeom prst="rect">
            <a:avLst/>
          </a:prstGeom>
          <a:noFill/>
        </p:spPr>
        <p:txBody>
          <a:bodyPr wrap="square" rtlCol="0">
            <a:spAutoFit/>
          </a:bodyPr>
          <a:lstStyle/>
          <a:p>
            <a:r>
              <a:rPr lang="en-US" sz="2000" dirty="0" smtClean="0">
                <a:latin typeface="+mn-lt"/>
              </a:rPr>
              <a:t>University </a:t>
            </a:r>
            <a:r>
              <a:rPr lang="en-US" sz="2000" dirty="0">
                <a:latin typeface="+mn-lt"/>
              </a:rPr>
              <a:t>of Notre Dame</a:t>
            </a:r>
          </a:p>
          <a:p>
            <a:endParaRPr lang="en-US" dirty="0">
              <a:latin typeface="+mn-lt"/>
            </a:endParaRPr>
          </a:p>
        </p:txBody>
      </p:sp>
      <p:pic>
        <p:nvPicPr>
          <p:cNvPr id="13"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23576" y="4419600"/>
            <a:ext cx="1027113"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501467" y="5867399"/>
            <a:ext cx="870133" cy="276999"/>
          </a:xfrm>
          <a:prstGeom prst="rect">
            <a:avLst/>
          </a:prstGeom>
          <a:noFill/>
        </p:spPr>
        <p:txBody>
          <a:bodyPr wrap="square" rtlCol="0">
            <a:spAutoFit/>
          </a:bodyPr>
          <a:lstStyle/>
          <a:p>
            <a:r>
              <a:rPr lang="en-US" sz="1200" dirty="0" smtClean="0"/>
              <a:t>(PI)</a:t>
            </a:r>
            <a:endParaRPr lang="en-US" sz="1200" dirty="0"/>
          </a:p>
        </p:txBody>
      </p:sp>
      <p:pic>
        <p:nvPicPr>
          <p:cNvPr id="18" name="Picture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67400" y="2077534"/>
            <a:ext cx="1097541" cy="1280464"/>
          </a:xfrm>
          <a:prstGeom prst="rect">
            <a:avLst/>
          </a:prstGeom>
        </p:spPr>
      </p:pic>
      <p:sp>
        <p:nvSpPr>
          <p:cNvPr id="19" name="TextBox 18"/>
          <p:cNvSpPr txBox="1"/>
          <p:nvPr/>
        </p:nvSpPr>
        <p:spPr>
          <a:xfrm>
            <a:off x="5007985" y="1600200"/>
            <a:ext cx="4898015" cy="615553"/>
          </a:xfrm>
          <a:prstGeom prst="rect">
            <a:avLst/>
          </a:prstGeom>
          <a:noFill/>
        </p:spPr>
        <p:txBody>
          <a:bodyPr wrap="square" rtlCol="0">
            <a:spAutoFit/>
          </a:bodyPr>
          <a:lstStyle/>
          <a:p>
            <a:r>
              <a:rPr lang="en-US" sz="2000" dirty="0" smtClean="0">
                <a:latin typeface="+mn-lt"/>
              </a:rPr>
              <a:t>University </a:t>
            </a:r>
            <a:r>
              <a:rPr lang="en-US" sz="2000" dirty="0">
                <a:latin typeface="+mn-lt"/>
              </a:rPr>
              <a:t>of </a:t>
            </a:r>
            <a:r>
              <a:rPr lang="en-US" sz="2000" dirty="0" smtClean="0">
                <a:latin typeface="+mn-lt"/>
              </a:rPr>
              <a:t>Pittsburgh</a:t>
            </a:r>
            <a:endParaRPr lang="en-US" sz="2000" dirty="0">
              <a:latin typeface="+mn-lt"/>
            </a:endParaRPr>
          </a:p>
          <a:p>
            <a:endParaRPr lang="en-US" dirty="0">
              <a:latin typeface="+mn-lt"/>
            </a:endParaRPr>
          </a:p>
        </p:txBody>
      </p:sp>
      <p:pic>
        <p:nvPicPr>
          <p:cNvPr id="16" name="Pictur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37132" y="2086138"/>
            <a:ext cx="1066799" cy="1254601"/>
          </a:xfrm>
          <a:prstGeom prst="rect">
            <a:avLst/>
          </a:prstGeom>
        </p:spPr>
      </p:pic>
    </p:spTree>
    <p:extLst>
      <p:ext uri="{BB962C8B-B14F-4D97-AF65-F5344CB8AC3E}">
        <p14:creationId xmlns:p14="http://schemas.microsoft.com/office/powerpoint/2010/main" val="40756737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normAutofit/>
          </a:bodyPr>
          <a:lstStyle/>
          <a:p>
            <a:pPr marL="0" indent="0" algn="ctr">
              <a:buNone/>
            </a:pPr>
            <a:endParaRPr lang="en-US" dirty="0">
              <a:hlinkClick r:id="rId2"/>
            </a:endParaRPr>
          </a:p>
          <a:p>
            <a:pPr marL="0" indent="0" algn="ctr">
              <a:buNone/>
            </a:pPr>
            <a:r>
              <a:rPr lang="en-US" sz="2800" dirty="0" smtClean="0">
                <a:hlinkClick r:id="rId2"/>
              </a:rPr>
              <a:t>http</a:t>
            </a:r>
            <a:r>
              <a:rPr lang="en-US" sz="2800" dirty="0">
                <a:hlinkClick r:id="rId2"/>
              </a:rPr>
              <a:t>://</a:t>
            </a:r>
            <a:r>
              <a:rPr lang="en-US" sz="2800" dirty="0" smtClean="0">
                <a:hlinkClick r:id="rId2"/>
              </a:rPr>
              <a:t>www.english.wisc.edu/nystrand/class.html</a:t>
            </a:r>
            <a:endParaRPr lang="en-US" sz="2800" dirty="0" smtClean="0"/>
          </a:p>
          <a:p>
            <a:pPr marL="0" indent="0" algn="ctr">
              <a:buNone/>
            </a:pPr>
            <a:endParaRPr lang="en-US" sz="2800" dirty="0">
              <a:hlinkClick r:id="rId3"/>
            </a:endParaRPr>
          </a:p>
          <a:p>
            <a:pPr marL="0" indent="0" algn="ctr">
              <a:buNone/>
            </a:pPr>
            <a:r>
              <a:rPr lang="en-US" sz="2800" dirty="0" smtClean="0">
                <a:hlinkClick r:id="rId3"/>
              </a:rPr>
              <a:t>http://andrewmolney.name</a:t>
            </a:r>
            <a:endParaRPr lang="en-US" sz="2800" dirty="0" smtClean="0"/>
          </a:p>
          <a:p>
            <a:pPr marL="0" indent="0">
              <a:buNone/>
            </a:pPr>
            <a:endParaRPr lang="en-US" dirty="0"/>
          </a:p>
          <a:p>
            <a:pPr marL="0" indent="0" algn="just">
              <a:buNone/>
            </a:pPr>
            <a:r>
              <a:rPr lang="en-US" sz="1600" dirty="0"/>
              <a:t>This research was supported by the Institute of Education Sciences (IES), U.S. Department of Education, through Grant R305A130030. </a:t>
            </a:r>
            <a:r>
              <a:rPr lang="en-US" sz="1600" dirty="0" smtClean="0"/>
              <a:t>Any opinions, findings and conclusions, or recommendations expressed are those of the authors and do not necessarily reflect the views of IES</a:t>
            </a:r>
          </a:p>
          <a:p>
            <a:pPr marL="0" indent="0">
              <a:buNone/>
            </a:pPr>
            <a:endParaRPr lang="en-US" dirty="0" smtClean="0"/>
          </a:p>
          <a:p>
            <a:pPr marL="0" indent="0">
              <a:buNone/>
            </a:pPr>
            <a:endParaRPr lang="en-US" dirty="0"/>
          </a:p>
        </p:txBody>
      </p:sp>
      <p:pic>
        <p:nvPicPr>
          <p:cNvPr id="4" name="Shape 80"/>
          <p:cNvPicPr preferRelativeResize="0"/>
          <p:nvPr/>
        </p:nvPicPr>
        <p:blipFill>
          <a:blip r:embed="rId4"/>
          <a:stretch>
            <a:fillRect/>
          </a:stretch>
        </p:blipFill>
        <p:spPr>
          <a:xfrm>
            <a:off x="4079875" y="5905500"/>
            <a:ext cx="1101725" cy="723900"/>
          </a:xfrm>
          <a:prstGeom prst="rect">
            <a:avLst/>
          </a:prstGeom>
        </p:spPr>
      </p:pic>
    </p:spTree>
    <p:extLst>
      <p:ext uri="{BB962C8B-B14F-4D97-AF65-F5344CB8AC3E}">
        <p14:creationId xmlns:p14="http://schemas.microsoft.com/office/powerpoint/2010/main" val="3191981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Measurement</a:t>
            </a:r>
            <a:endParaRPr lang="en-US" dirty="0"/>
          </a:p>
        </p:txBody>
      </p:sp>
      <p:sp>
        <p:nvSpPr>
          <p:cNvPr id="3" name="Text Placeholder 2"/>
          <p:cNvSpPr>
            <a:spLocks noGrp="1"/>
          </p:cNvSpPr>
          <p:nvPr>
            <p:ph type="body" idx="1"/>
          </p:nvPr>
        </p:nvSpPr>
        <p:spPr/>
        <p:txBody>
          <a:bodyPr/>
          <a:lstStyle/>
          <a:p>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1600200"/>
            <a:ext cx="7215027"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88101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04800" y="304800"/>
            <a:ext cx="8610599" cy="533399"/>
          </a:xfrm>
          <a:prstGeom prst="rect">
            <a:avLst/>
          </a:prstGeom>
          <a:noFill/>
          <a:ln>
            <a:noFill/>
          </a:ln>
        </p:spPr>
        <p:txBody>
          <a:bodyPr lIns="0" tIns="0" rIns="0" bIns="0" anchor="b" anchorCtr="0">
            <a:noAutofit/>
          </a:bodyPr>
          <a:lstStyle/>
          <a:p>
            <a:pPr marL="0" marR="0" lvl="0" indent="0" algn="l" rtl="0">
              <a:spcBef>
                <a:spcPts val="0"/>
              </a:spcBef>
              <a:spcAft>
                <a:spcPts val="0"/>
              </a:spcAft>
              <a:buSzPct val="25000"/>
              <a:buNone/>
            </a:pPr>
            <a:r>
              <a:rPr lang="en" sz="3600" dirty="0" smtClean="0">
                <a:solidFill>
                  <a:srgbClr val="FF0000"/>
                </a:solidFill>
              </a:rPr>
              <a:t>Introduction</a:t>
            </a:r>
            <a:endParaRPr lang="en" sz="3600" dirty="0">
              <a:solidFill>
                <a:srgbClr val="FF0000"/>
              </a:solidFill>
            </a:endParaRPr>
          </a:p>
        </p:txBody>
      </p:sp>
      <p:sp>
        <p:nvSpPr>
          <p:cNvPr id="121" name="Shape 121"/>
          <p:cNvSpPr txBox="1">
            <a:spLocks noGrp="1"/>
          </p:cNvSpPr>
          <p:nvPr>
            <p:ph idx="1"/>
          </p:nvPr>
        </p:nvSpPr>
        <p:spPr>
          <a:xfrm>
            <a:off x="152400" y="1066800"/>
            <a:ext cx="8839199" cy="4724400"/>
          </a:xfrm>
          <a:prstGeom prst="rect">
            <a:avLst/>
          </a:prstGeom>
          <a:noFill/>
          <a:ln>
            <a:noFill/>
          </a:ln>
        </p:spPr>
        <p:txBody>
          <a:bodyPr lIns="91425" tIns="45700" rIns="91425" bIns="45700" anchor="t" anchorCtr="0">
            <a:noAutofit/>
          </a:bodyPr>
          <a:lstStyle/>
          <a:p>
            <a:pPr lvl="0" indent="-342900">
              <a:spcBef>
                <a:spcPts val="560"/>
              </a:spcBef>
              <a:buSzPct val="94444"/>
            </a:pPr>
            <a:r>
              <a:rPr lang="en-US" sz="2800" kern="1200" dirty="0" err="1">
                <a:solidFill>
                  <a:schemeClr val="tx1"/>
                </a:solidFill>
              </a:rPr>
              <a:t>Bakhtin</a:t>
            </a:r>
            <a:r>
              <a:rPr lang="en-US" sz="2800" kern="1200" dirty="0">
                <a:solidFill>
                  <a:schemeClr val="tx1"/>
                </a:solidFill>
              </a:rPr>
              <a:t> (1981, 1986), </a:t>
            </a:r>
            <a:r>
              <a:rPr lang="en-US" sz="2800" kern="1200" dirty="0" err="1">
                <a:solidFill>
                  <a:schemeClr val="tx1"/>
                </a:solidFill>
              </a:rPr>
              <a:t>Rommetveit</a:t>
            </a:r>
            <a:r>
              <a:rPr lang="en-US" sz="2800" kern="1200" dirty="0">
                <a:solidFill>
                  <a:schemeClr val="tx1"/>
                </a:solidFill>
              </a:rPr>
              <a:t> (1974), and </a:t>
            </a:r>
            <a:r>
              <a:rPr lang="en-US" sz="2800" kern="1200" dirty="0" err="1">
                <a:solidFill>
                  <a:schemeClr val="tx1"/>
                </a:solidFill>
              </a:rPr>
              <a:t>Vološinov</a:t>
            </a:r>
            <a:r>
              <a:rPr lang="en-US" sz="2800" kern="1200" dirty="0">
                <a:solidFill>
                  <a:schemeClr val="tx1"/>
                </a:solidFill>
              </a:rPr>
              <a:t> (1973/1929) </a:t>
            </a:r>
          </a:p>
          <a:p>
            <a:pPr lvl="1" indent="-342900">
              <a:buSzPct val="94444"/>
            </a:pPr>
            <a:r>
              <a:rPr lang="en-US" sz="2400" kern="1200" dirty="0">
                <a:solidFill>
                  <a:schemeClr val="tx1"/>
                </a:solidFill>
              </a:rPr>
              <a:t>the role of interaction in </a:t>
            </a:r>
            <a:r>
              <a:rPr lang="en-US" sz="2400" kern="1200" dirty="0" smtClean="0">
                <a:solidFill>
                  <a:schemeClr val="tx1"/>
                </a:solidFill>
              </a:rPr>
              <a:t>learning</a:t>
            </a:r>
          </a:p>
          <a:p>
            <a:pPr lvl="1" indent="-342900">
              <a:buSzPct val="94444"/>
            </a:pPr>
            <a:endParaRPr lang="en-US" sz="2400" kern="1200" dirty="0">
              <a:solidFill>
                <a:schemeClr val="tx1"/>
              </a:solidFill>
            </a:endParaRPr>
          </a:p>
          <a:p>
            <a:pPr indent="-342900">
              <a:buSzPct val="94444"/>
            </a:pPr>
            <a:r>
              <a:rPr lang="en-US" sz="2800" kern="1200" dirty="0" smtClean="0">
                <a:solidFill>
                  <a:schemeClr val="tx1"/>
                </a:solidFill>
              </a:rPr>
              <a:t>Alexander (2004), Dyson (2000), </a:t>
            </a:r>
            <a:r>
              <a:rPr lang="en-US" sz="2800" kern="1200" dirty="0" err="1" smtClean="0">
                <a:solidFill>
                  <a:schemeClr val="tx1"/>
                </a:solidFill>
              </a:rPr>
              <a:t>Nystrand</a:t>
            </a:r>
            <a:r>
              <a:rPr lang="en-US" sz="2800" kern="1200" dirty="0" smtClean="0">
                <a:solidFill>
                  <a:schemeClr val="tx1"/>
                </a:solidFill>
              </a:rPr>
              <a:t>  (1997), Wells (1999)</a:t>
            </a:r>
          </a:p>
          <a:p>
            <a:pPr lvl="1" indent="-342900">
              <a:buSzPct val="94444"/>
            </a:pPr>
            <a:r>
              <a:rPr lang="en-US" sz="2400" kern="1200" dirty="0">
                <a:solidFill>
                  <a:schemeClr val="tx1"/>
                </a:solidFill>
              </a:rPr>
              <a:t>highlight discourse as a </a:t>
            </a:r>
            <a:r>
              <a:rPr lang="en-US" sz="2400" kern="1200" dirty="0" smtClean="0">
                <a:solidFill>
                  <a:schemeClr val="tx1"/>
                </a:solidFill>
              </a:rPr>
              <a:t>reflection </a:t>
            </a:r>
            <a:r>
              <a:rPr lang="en-US" sz="2400" kern="1200" dirty="0">
                <a:solidFill>
                  <a:schemeClr val="tx1"/>
                </a:solidFill>
              </a:rPr>
              <a:t>of teachers’ and students’ </a:t>
            </a:r>
            <a:r>
              <a:rPr lang="en-US" sz="2400" kern="1200" dirty="0" smtClean="0">
                <a:solidFill>
                  <a:schemeClr val="tx1"/>
                </a:solidFill>
              </a:rPr>
              <a:t>voices (</a:t>
            </a:r>
            <a:r>
              <a:rPr lang="en-US" sz="2400" kern="1200" dirty="0">
                <a:solidFill>
                  <a:schemeClr val="tx1"/>
                </a:solidFill>
              </a:rPr>
              <a:t>classroom-based face-to-face </a:t>
            </a:r>
            <a:r>
              <a:rPr lang="en-US" sz="2400" kern="1200" dirty="0" smtClean="0">
                <a:solidFill>
                  <a:schemeClr val="tx1"/>
                </a:solidFill>
              </a:rPr>
              <a:t>interactions)</a:t>
            </a:r>
            <a:r>
              <a:rPr lang="en-US" kern="1200" dirty="0" smtClean="0">
                <a:solidFill>
                  <a:schemeClr val="tx1"/>
                </a:solidFill>
              </a:rPr>
              <a:t> </a:t>
            </a:r>
          </a:p>
        </p:txBody>
      </p:sp>
    </p:spTree>
    <p:extLst>
      <p:ext uri="{BB962C8B-B14F-4D97-AF65-F5344CB8AC3E}">
        <p14:creationId xmlns:p14="http://schemas.microsoft.com/office/powerpoint/2010/main" val="1088957051"/>
      </p:ext>
    </p:extLst>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04800" y="304800"/>
            <a:ext cx="8610599" cy="533399"/>
          </a:xfrm>
          <a:prstGeom prst="rect">
            <a:avLst/>
          </a:prstGeom>
          <a:noFill/>
          <a:ln>
            <a:noFill/>
          </a:ln>
        </p:spPr>
        <p:txBody>
          <a:bodyPr lIns="0" tIns="0" rIns="0" bIns="0" anchor="b" anchorCtr="0">
            <a:noAutofit/>
          </a:bodyPr>
          <a:lstStyle/>
          <a:p>
            <a:pPr marL="0" marR="0" lvl="0" indent="0" algn="l" rtl="0">
              <a:spcBef>
                <a:spcPts val="0"/>
              </a:spcBef>
              <a:spcAft>
                <a:spcPts val="0"/>
              </a:spcAft>
              <a:buSzPct val="25000"/>
              <a:buNone/>
            </a:pPr>
            <a:r>
              <a:rPr lang="en" sz="3600" dirty="0" smtClean="0">
                <a:solidFill>
                  <a:srgbClr val="FF0000"/>
                </a:solidFill>
              </a:rPr>
              <a:t>Introduction</a:t>
            </a:r>
            <a:endParaRPr lang="en" sz="3600" dirty="0">
              <a:solidFill>
                <a:srgbClr val="FF0000"/>
              </a:solidFill>
            </a:endParaRPr>
          </a:p>
        </p:txBody>
      </p:sp>
      <p:sp>
        <p:nvSpPr>
          <p:cNvPr id="121" name="Shape 121"/>
          <p:cNvSpPr txBox="1">
            <a:spLocks noGrp="1"/>
          </p:cNvSpPr>
          <p:nvPr>
            <p:ph idx="1"/>
          </p:nvPr>
        </p:nvSpPr>
        <p:spPr>
          <a:xfrm>
            <a:off x="152400" y="1066800"/>
            <a:ext cx="8839199" cy="4724400"/>
          </a:xfrm>
          <a:prstGeom prst="rect">
            <a:avLst/>
          </a:prstGeom>
          <a:noFill/>
          <a:ln>
            <a:noFill/>
          </a:ln>
        </p:spPr>
        <p:txBody>
          <a:bodyPr lIns="91425" tIns="45700" rIns="91425" bIns="45700" anchor="t" anchorCtr="0">
            <a:noAutofit/>
          </a:bodyPr>
          <a:lstStyle/>
          <a:p>
            <a:pPr lvl="0" indent="-342900">
              <a:spcBef>
                <a:spcPts val="560"/>
              </a:spcBef>
              <a:buSzPct val="94444"/>
            </a:pPr>
            <a:r>
              <a:rPr lang="en-US" dirty="0"/>
              <a:t>Open-ended discussion and the exchange of ideas are at the core of the dialogic instruction</a:t>
            </a:r>
            <a:r>
              <a:rPr lang="en-US" dirty="0" smtClean="0"/>
              <a:t>.</a:t>
            </a:r>
          </a:p>
          <a:p>
            <a:pPr lvl="0" indent="-342900">
              <a:spcBef>
                <a:spcPts val="560"/>
              </a:spcBef>
              <a:buSzPct val="94444"/>
            </a:pPr>
            <a:r>
              <a:rPr lang="en-US" dirty="0"/>
              <a:t>I</a:t>
            </a:r>
            <a:r>
              <a:rPr lang="en-US" dirty="0" smtClean="0"/>
              <a:t>ncrease </a:t>
            </a:r>
            <a:r>
              <a:rPr lang="en-US" dirty="0"/>
              <a:t>student engagement in classroom instruction (</a:t>
            </a:r>
            <a:r>
              <a:rPr lang="en-US" dirty="0" err="1"/>
              <a:t>Gamoran</a:t>
            </a:r>
            <a:r>
              <a:rPr lang="en-US" dirty="0"/>
              <a:t> &amp; </a:t>
            </a:r>
            <a:r>
              <a:rPr lang="en-US" dirty="0" err="1"/>
              <a:t>Nystrand</a:t>
            </a:r>
            <a:r>
              <a:rPr lang="en-US" dirty="0"/>
              <a:t>, 1992</a:t>
            </a:r>
            <a:r>
              <a:rPr lang="en-US" dirty="0" smtClean="0"/>
              <a:t>)</a:t>
            </a:r>
          </a:p>
          <a:p>
            <a:pPr lvl="0" indent="-342900">
              <a:spcBef>
                <a:spcPts val="560"/>
              </a:spcBef>
              <a:buSzPct val="94444"/>
            </a:pPr>
            <a:endParaRPr lang="en-US" kern="1200" dirty="0" smtClean="0">
              <a:solidFill>
                <a:schemeClr val="tx1"/>
              </a:solidFill>
            </a:endParaRPr>
          </a:p>
        </p:txBody>
      </p:sp>
    </p:spTree>
    <p:extLst>
      <p:ext uri="{BB962C8B-B14F-4D97-AF65-F5344CB8AC3E}">
        <p14:creationId xmlns:p14="http://schemas.microsoft.com/office/powerpoint/2010/main" val="2530224727"/>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Goal</a:t>
            </a:r>
            <a:endParaRPr lang="en-US" dirty="0"/>
          </a:p>
        </p:txBody>
      </p:sp>
      <p:sp>
        <p:nvSpPr>
          <p:cNvPr id="3" name="Text Placeholder 2"/>
          <p:cNvSpPr>
            <a:spLocks noGrp="1"/>
          </p:cNvSpPr>
          <p:nvPr>
            <p:ph type="body" idx="1"/>
          </p:nvPr>
        </p:nvSpPr>
        <p:spPr/>
        <p:txBody>
          <a:bodyPr/>
          <a:lstStyle/>
          <a:p>
            <a:r>
              <a:rPr lang="en-US" dirty="0" smtClean="0"/>
              <a:t>Replace trained human coders with artificial intelligence</a:t>
            </a:r>
          </a:p>
          <a:p>
            <a:pPr lvl="1"/>
            <a:r>
              <a:rPr lang="en-US" dirty="0" smtClean="0"/>
              <a:t>Automatic Speech Recognition</a:t>
            </a:r>
          </a:p>
          <a:p>
            <a:pPr lvl="1"/>
            <a:r>
              <a:rPr lang="en-US" dirty="0" smtClean="0"/>
              <a:t>Natural Language Understanding</a:t>
            </a:r>
          </a:p>
          <a:p>
            <a:pPr lvl="1"/>
            <a:endParaRPr lang="en-US" dirty="0"/>
          </a:p>
          <a:p>
            <a:pPr lvl="1"/>
            <a:endParaRPr lang="en-US" dirty="0"/>
          </a:p>
        </p:txBody>
      </p:sp>
    </p:spTree>
    <p:extLst>
      <p:ext uri="{BB962C8B-B14F-4D97-AF65-F5344CB8AC3E}">
        <p14:creationId xmlns:p14="http://schemas.microsoft.com/office/powerpoint/2010/main" val="271586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Text Placeholder 2"/>
          <p:cNvSpPr>
            <a:spLocks noGrp="1"/>
          </p:cNvSpPr>
          <p:nvPr>
            <p:ph type="body" idx="1"/>
          </p:nvPr>
        </p:nvSpPr>
        <p:spPr/>
        <p:txBody>
          <a:bodyPr/>
          <a:lstStyle/>
          <a:p>
            <a:r>
              <a:rPr lang="en-US" dirty="0" smtClean="0"/>
              <a:t>Collect new measurements with advanced sensors</a:t>
            </a:r>
          </a:p>
          <a:p>
            <a:pPr lvl="1"/>
            <a:r>
              <a:rPr lang="en-US" dirty="0" smtClean="0"/>
              <a:t>Microphones and Kinects</a:t>
            </a:r>
          </a:p>
          <a:p>
            <a:pPr lvl="1"/>
            <a:endParaRPr lang="en-US" dirty="0"/>
          </a:p>
          <a:p>
            <a:r>
              <a:rPr lang="en-US" dirty="0" smtClean="0"/>
              <a:t>Build models using archival data</a:t>
            </a:r>
          </a:p>
          <a:p>
            <a:pPr lvl="1"/>
            <a:r>
              <a:rPr lang="en-US" dirty="0" smtClean="0"/>
              <a:t>Machine learning using human codes</a:t>
            </a:r>
            <a:endParaRPr lang="en-US" dirty="0"/>
          </a:p>
        </p:txBody>
      </p:sp>
    </p:spTree>
    <p:extLst>
      <p:ext uri="{BB962C8B-B14F-4D97-AF65-F5344CB8AC3E}">
        <p14:creationId xmlns:p14="http://schemas.microsoft.com/office/powerpoint/2010/main" val="314124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Measurements</a:t>
            </a:r>
            <a:endParaRPr lang="en-US" dirty="0"/>
          </a:p>
        </p:txBody>
      </p:sp>
      <p:sp>
        <p:nvSpPr>
          <p:cNvPr id="3" name="Text Placeholder 2"/>
          <p:cNvSpPr>
            <a:spLocks noGrp="1"/>
          </p:cNvSpPr>
          <p:nvPr>
            <p:ph type="body" idx="1"/>
          </p:nvPr>
        </p:nvSpPr>
        <p:spPr/>
        <p:txBody>
          <a:bodyPr/>
          <a:lstStyle/>
          <a:p>
            <a:r>
              <a:rPr lang="en-US" dirty="0" smtClean="0"/>
              <a:t>~400 minutes of audio</a:t>
            </a:r>
          </a:p>
          <a:p>
            <a:endParaRPr lang="en-US" dirty="0"/>
          </a:p>
        </p:txBody>
      </p:sp>
      <p:pic>
        <p:nvPicPr>
          <p:cNvPr id="1026" name="Picture 2" descr="Samson Airline QV10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19400"/>
            <a:ext cx="3810000" cy="36004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f/fe/KinectSensor.png/320px-KinectSens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810000"/>
            <a:ext cx="3048000" cy="127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514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 Recognition</a:t>
            </a:r>
            <a:endParaRPr lang="en-US" dirty="0"/>
          </a:p>
        </p:txBody>
      </p:sp>
      <p:sp>
        <p:nvSpPr>
          <p:cNvPr id="3" name="Text Placeholder 2"/>
          <p:cNvSpPr>
            <a:spLocks noGrp="1"/>
          </p:cNvSpPr>
          <p:nvPr>
            <p:ph type="body" idx="1"/>
          </p:nvPr>
        </p:nvSpPr>
        <p:spPr/>
        <p:txBody>
          <a:bodyPr/>
          <a:lstStyle/>
          <a:p>
            <a:r>
              <a:rPr lang="en-US" dirty="0" smtClean="0"/>
              <a:t>Assessed systems</a:t>
            </a:r>
          </a:p>
          <a:p>
            <a:pPr lvl="1"/>
            <a:r>
              <a:rPr lang="en-US" dirty="0" smtClean="0"/>
              <a:t>Microsoft Speech</a:t>
            </a:r>
          </a:p>
          <a:p>
            <a:pPr lvl="1"/>
            <a:r>
              <a:rPr lang="en-US" dirty="0" smtClean="0"/>
              <a:t>Google Speech</a:t>
            </a:r>
          </a:p>
          <a:p>
            <a:pPr lvl="1"/>
            <a:r>
              <a:rPr lang="en-US" dirty="0" smtClean="0"/>
              <a:t>Sphinx 4:WSJ</a:t>
            </a:r>
          </a:p>
          <a:p>
            <a:pPr lvl="1"/>
            <a:r>
              <a:rPr lang="en-US" dirty="0" smtClean="0"/>
              <a:t>Sphinx 4:HUB4 </a:t>
            </a:r>
            <a:endParaRPr lang="en-US" dirty="0"/>
          </a:p>
        </p:txBody>
      </p:sp>
    </p:spTree>
    <p:extLst>
      <p:ext uri="{BB962C8B-B14F-4D97-AF65-F5344CB8AC3E}">
        <p14:creationId xmlns:p14="http://schemas.microsoft.com/office/powerpoint/2010/main" val="8958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 Recognition: Overall</a:t>
            </a:r>
            <a:endParaRPr lang="en-US" dirty="0"/>
          </a:p>
        </p:txBody>
      </p:sp>
      <p:sp>
        <p:nvSpPr>
          <p:cNvPr id="3" name="Text Placeholder 2"/>
          <p:cNvSpPr>
            <a:spLocks noGrp="1"/>
          </p:cNvSpPr>
          <p:nvPr>
            <p:ph type="body" idx="1"/>
          </p:nvPr>
        </p:nvSpPr>
        <p:spPr/>
        <p:txBody>
          <a:bodyPr/>
          <a:lstStyle/>
          <a:p>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6394450" cy="511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9101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TotalTime>
  <Words>1904</Words>
  <Application>Microsoft Office PowerPoint</Application>
  <PresentationFormat>On-screen Show (4:3)</PresentationFormat>
  <Paragraphs>291</Paragraphs>
  <Slides>41</Slides>
  <Notes>26</Notes>
  <HiddenSlides>3</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Towards using machine learning to detect dialogic instruction</vt:lpstr>
      <vt:lpstr>Classroom Discourse</vt:lpstr>
      <vt:lpstr>Human Measurement</vt:lpstr>
      <vt:lpstr>Human Measurement</vt:lpstr>
      <vt:lpstr>Project Goal</vt:lpstr>
      <vt:lpstr>Methodology</vt:lpstr>
      <vt:lpstr>New Measurements</vt:lpstr>
      <vt:lpstr>Speech Recognition</vt:lpstr>
      <vt:lpstr>Speech Recognition: Overall</vt:lpstr>
      <vt:lpstr>Speech Recognition: By Class</vt:lpstr>
      <vt:lpstr>Speech Recognition: By Teacher</vt:lpstr>
      <vt:lpstr>Kinects</vt:lpstr>
      <vt:lpstr>Heatmaps</vt:lpstr>
      <vt:lpstr>Models using Archival Data</vt:lpstr>
      <vt:lpstr>Models using Archival Data</vt:lpstr>
      <vt:lpstr>Models using Archival Data</vt:lpstr>
      <vt:lpstr>Models using Archival Data</vt:lpstr>
      <vt:lpstr>Authenticity: Hidden</vt:lpstr>
      <vt:lpstr>Uptake: Hidden</vt:lpstr>
      <vt:lpstr>Question: Observed</vt:lpstr>
      <vt:lpstr>Methodology</vt:lpstr>
      <vt:lpstr>Archival Data: In Context</vt:lpstr>
      <vt:lpstr>New Ratings: In Isolation</vt:lpstr>
      <vt:lpstr>Machine Learning: Features</vt:lpstr>
      <vt:lpstr>Machine Learning: Features</vt:lpstr>
      <vt:lpstr>Machine Learning</vt:lpstr>
      <vt:lpstr>Machine Learning: Model</vt:lpstr>
      <vt:lpstr>Results: In Isolation</vt:lpstr>
      <vt:lpstr>Results: In Isolation vs. In Context</vt:lpstr>
      <vt:lpstr>Results: In Isolation vs. In Context</vt:lpstr>
      <vt:lpstr>Results: In Isolation, All Data</vt:lpstr>
      <vt:lpstr>Results: Unpacking the Model</vt:lpstr>
      <vt:lpstr>Results: Unpacking the Model</vt:lpstr>
      <vt:lpstr>Results: Key-Keywords</vt:lpstr>
      <vt:lpstr>Results: Key-Keywords</vt:lpstr>
      <vt:lpstr>Results: Key-Keywords</vt:lpstr>
      <vt:lpstr>Conclusion</vt:lpstr>
      <vt:lpstr>Team</vt:lpstr>
      <vt:lpstr>Questions?</vt:lpstr>
      <vt:lpstr>Introduction</vt:lpstr>
      <vt:lpstr>Introduction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5.0 01.16.2014</dc:title>
  <dc:creator>IIS;Andrew Olney</dc:creator>
  <cp:lastModifiedBy>aolney@memphis.edu</cp:lastModifiedBy>
  <cp:revision>105</cp:revision>
  <dcterms:modified xsi:type="dcterms:W3CDTF">2014-03-11T17:55:08Z</dcterms:modified>
</cp:coreProperties>
</file>